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71" r:id="rId4"/>
    <p:sldId id="272" r:id="rId5"/>
    <p:sldId id="260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157">
          <p15:clr>
            <a:srgbClr val="A4A3A4"/>
          </p15:clr>
        </p15:guide>
        <p15:guide id="4" pos="5596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guson, Meagan" initials="FM" lastIdx="0" clrIdx="0">
    <p:extLst>
      <p:ext uri="{19B8F6BF-5375-455C-9EA6-DF929625EA0E}">
        <p15:presenceInfo xmlns:p15="http://schemas.microsoft.com/office/powerpoint/2012/main" userId="Ferguson, Mea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352"/>
    <a:srgbClr val="FFC000"/>
    <a:srgbClr val="058594"/>
    <a:srgbClr val="EA002A"/>
    <a:srgbClr val="C9EAEC"/>
    <a:srgbClr val="92B9C6"/>
    <a:srgbClr val="E6E6E6"/>
    <a:srgbClr val="D1D3D3"/>
    <a:srgbClr val="F3F2F1"/>
    <a:srgbClr val="05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74768" autoAdjust="0"/>
  </p:normalViewPr>
  <p:slideViewPr>
    <p:cSldViewPr snapToGrid="0" snapToObjects="1">
      <p:cViewPr varScale="1">
        <p:scale>
          <a:sx n="95" d="100"/>
          <a:sy n="95" d="100"/>
        </p:scale>
        <p:origin x="2112" y="53"/>
      </p:cViewPr>
      <p:guideLst>
        <p:guide orient="horz" pos="1273"/>
        <p:guide orient="horz" pos="2160"/>
        <p:guide pos="157"/>
        <p:guide pos="55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34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1162-23AC-5049-869C-6E151C9871AF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3939-1065-C44F-ADB8-F5F4B365A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46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75838-8427-0349-83C5-25CA3E0CC4C9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BDE7-08C6-0643-9071-D30007A2A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Účel</a:t>
            </a:r>
            <a:r>
              <a:rPr lang="en-US" b="1" dirty="0" smtClean="0"/>
              <a:t> </a:t>
            </a:r>
            <a:r>
              <a:rPr lang="en-US" b="1" baseline="0" dirty="0" err="1" smtClean="0"/>
              <a:t>balíčku</a:t>
            </a:r>
            <a:r>
              <a:rPr lang="en-US" b="1" baseline="0" dirty="0" smtClean="0"/>
              <a:t> pro </a:t>
            </a:r>
            <a:r>
              <a:rPr lang="en-US" b="1" baseline="0" dirty="0" err="1" smtClean="0"/>
              <a:t>školitele</a:t>
            </a:r>
            <a:r>
              <a:rPr lang="en-US" b="1" baseline="0" dirty="0" smtClean="0"/>
              <a:t>: </a:t>
            </a:r>
            <a:r>
              <a:rPr lang="en-US" baseline="0" dirty="0" err="1" smtClean="0"/>
              <a:t>Použijte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balíček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pomoc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provádění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školení</a:t>
            </a:r>
            <a:r>
              <a:rPr lang="en-US" baseline="0" dirty="0" smtClean="0"/>
              <a:t> „We Heard You“. To </a:t>
            </a:r>
            <a:r>
              <a:rPr lang="en-US" baseline="0" dirty="0" err="1" smtClean="0"/>
              <a:t>lze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využít</a:t>
            </a:r>
            <a:r>
              <a:rPr lang="en-US" baseline="0" dirty="0" smtClean="0"/>
              <a:t> pro management a </a:t>
            </a:r>
            <a:r>
              <a:rPr lang="en-US" baseline="0" dirty="0" err="1" smtClean="0"/>
              <a:t>pracovníky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přední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linie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Nezapomeňte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zahájením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školení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vyplnit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informace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kde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třeba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POZNÁMKY se </a:t>
            </a:r>
            <a:r>
              <a:rPr lang="en-US" baseline="0" dirty="0" err="1" smtClean="0"/>
              <a:t>nachází</a:t>
            </a:r>
            <a:r>
              <a:rPr lang="en-US" baseline="0" dirty="0" smtClean="0"/>
              <a:t> v </a:t>
            </a:r>
            <a:r>
              <a:rPr lang="en-US" baseline="0" dirty="0" err="1" smtClean="0"/>
              <a:t>celém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balíčku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UDĚLAT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použitím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balíčku</a:t>
            </a:r>
            <a:r>
              <a:rPr lang="en-US" baseline="0" dirty="0" smtClean="0"/>
              <a:t> a </a:t>
            </a:r>
            <a:r>
              <a:rPr lang="en-US" baseline="0" dirty="0" err="1" smtClean="0"/>
              <a:t>vedením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školení</a:t>
            </a:r>
            <a:r>
              <a:rPr lang="en-US" baseline="0" dirty="0" smtClean="0"/>
              <a:t> „We Heard You“ </a:t>
            </a:r>
            <a:r>
              <a:rPr lang="en-US" baseline="0" dirty="0" err="1" smtClean="0"/>
              <a:t>nahraďte</a:t>
            </a:r>
            <a:r>
              <a:rPr lang="en-US" baseline="0" dirty="0" smtClean="0"/>
              <a:t> &lt;Insert Unit Name&gt; </a:t>
            </a:r>
            <a:r>
              <a:rPr lang="en-US" baseline="0" dirty="0" err="1" smtClean="0"/>
              <a:t>názvem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svého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účtu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jednotky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UDĚLAT: </a:t>
            </a:r>
            <a:r>
              <a:rPr lang="en-US" smtClean="0"/>
              <a:t>Projděte společně se svým týmem cíle průzkumu</a:t>
            </a:r>
            <a:r>
              <a:rPr lang="en-US" baseline="0" smtClean="0"/>
              <a:t>.</a:t>
            </a:r>
          </a:p>
          <a:p>
            <a:endParaRPr lang="en-US" baseline="0" smtClean="0"/>
          </a:p>
          <a:p>
            <a:r>
              <a:rPr lang="en-US" b="1" baseline="0" smtClean="0"/>
              <a:t>POZNÁMKY: 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Prodiskutujte účel průzkumu a to, jak výsledky pomáhají společnosti provádět informovaná zlepšení, která podporují efektivitu společnosti.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UDĚLAT: </a:t>
            </a:r>
            <a:r>
              <a:rPr lang="en-US" smtClean="0"/>
              <a:t>Projděte</a:t>
            </a:r>
            <a:r>
              <a:rPr lang="en-US" baseline="0" smtClean="0"/>
              <a:t> proces zaměstnaneckého průzkumu.</a:t>
            </a:r>
          </a:p>
          <a:p>
            <a:endParaRPr lang="en-US" b="1" baseline="0" smtClean="0"/>
          </a:p>
          <a:p>
            <a:r>
              <a:rPr lang="en-US" b="1" baseline="0" smtClean="0"/>
              <a:t>POZNÁMKY: 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Krok 1: Provedení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průzkumu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náhodný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vzorek 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zaměstnanců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byl pozván k vyplnění našeho </a:t>
            </a:r>
            <a:r>
              <a:rPr lang="en-US" smtClean="0">
                <a:latin typeface="Arial" pitchFamily="34" charset="0"/>
                <a:cs typeface="Arial" pitchFamily="34" charset="0"/>
              </a:rPr>
              <a:t>dobrovolného,</a:t>
            </a:r>
            <a:r>
              <a:rPr lang="en-US" baseline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důvěrného 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průzkumu.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Krok 2: Analýza a interpretace výsledků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– po provedení průzkumu jsou výsledky sestaveny a analyzovány s cílem určit, jak angažovaní jsou zaměstnanci v celé společnosti. 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Krok 3: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Sdílení výsledků a stanovení priorit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– výsledky průzkumu se sdílí se společností a upřednostňují se oblasti příležitostí.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Krok 4: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Vytvoření akčních plánů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akční plány</a:t>
            </a:r>
            <a:r>
              <a:rPr lang="en-US" smtClean="0">
                <a:latin typeface="Arial" pitchFamily="34" charset="0"/>
                <a:cs typeface="Arial" pitchFamily="34" charset="0"/>
              </a:rPr>
              <a:t> se</a:t>
            </a:r>
            <a:r>
              <a:rPr lang="en-US" baseline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vytváří kvůli zlepšení zjištěných oblastí příležitostí. 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Krok 5: Implementace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plánů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implementují se akční plány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. Manažeři jsou zodpovědní za zajištění implementace plánů, které vytvoří. 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Krok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6: Kontrola a sdělování pokroku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– manažeři kontrolují a oznamují postup, který byl v průběhu roku proveden. Manažeři také využijí tyto příležitosti k provedení případných revizí svého akčního plánu nebo plán doplní. 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UDĚLAT: </a:t>
            </a:r>
            <a:r>
              <a:rPr lang="en-US" dirty="0" err="1" smtClean="0"/>
              <a:t>Projděte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rámec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efektivity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zaměstnanců</a:t>
            </a:r>
            <a:r>
              <a:rPr lang="en-US" baseline="0" dirty="0" smtClean="0"/>
              <a:t>.</a:t>
            </a:r>
          </a:p>
          <a:p>
            <a:endParaRPr lang="en-US" b="1" i="0" baseline="0" dirty="0" smtClean="0"/>
          </a:p>
          <a:p>
            <a:r>
              <a:rPr lang="en-US" b="1" i="0" baseline="0" dirty="0" smtClean="0"/>
              <a:t>POZNÁMKY:</a:t>
            </a:r>
          </a:p>
          <a:p>
            <a:r>
              <a:rPr lang="en-US" dirty="0" smtClean="0"/>
              <a:t>V </a:t>
            </a:r>
            <a:r>
              <a:rPr lang="en-US" dirty="0" err="1" smtClean="0"/>
              <a:t>roce</a:t>
            </a:r>
            <a:r>
              <a:rPr lang="en-US" dirty="0" smtClean="0"/>
              <a:t> 2013 </a:t>
            </a:r>
            <a:r>
              <a:rPr lang="en-US" dirty="0" err="1" smtClean="0"/>
              <a:t>jsme</a:t>
            </a:r>
            <a:r>
              <a:rPr lang="en-US" dirty="0" smtClean="0"/>
              <a:t> </a:t>
            </a:r>
            <a:r>
              <a:rPr lang="en-US" dirty="0" err="1" smtClean="0"/>
              <a:t>navázali</a:t>
            </a:r>
            <a:r>
              <a:rPr lang="en-US" dirty="0" smtClean="0"/>
              <a:t> </a:t>
            </a:r>
            <a:r>
              <a:rPr lang="en-US" dirty="0" err="1" smtClean="0"/>
              <a:t>spolupráci</a:t>
            </a:r>
            <a:r>
              <a:rPr lang="en-US" dirty="0" smtClean="0"/>
              <a:t> se </a:t>
            </a:r>
            <a:r>
              <a:rPr lang="en-US" dirty="0" err="1" smtClean="0"/>
              <a:t>společností</a:t>
            </a:r>
            <a:r>
              <a:rPr lang="en-US" dirty="0" smtClean="0"/>
              <a:t> Hay Group</a:t>
            </a:r>
            <a:r>
              <a:rPr lang="en-US" baseline="0" dirty="0" smtClean="0"/>
              <a:t> a </a:t>
            </a:r>
            <a:r>
              <a:rPr lang="en-US" baseline="0" dirty="0" err="1" smtClean="0"/>
              <a:t>dnes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využíváme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její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rámec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efektivity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zaměstnanců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Existují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klíčové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komponenty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podporující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efektivitu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zaměstnanců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dirty="0" err="1" smtClean="0"/>
              <a:t>Podstatou</a:t>
            </a:r>
            <a:r>
              <a:rPr lang="en-US" dirty="0" smtClean="0"/>
              <a:t> </a:t>
            </a:r>
            <a:r>
              <a:rPr lang="en-US" dirty="0" err="1" smtClean="0"/>
              <a:t>angažovanosti</a:t>
            </a:r>
            <a:r>
              <a:rPr lang="en-US" dirty="0" smtClean="0"/>
              <a:t> </a:t>
            </a:r>
            <a:r>
              <a:rPr lang="en-US" dirty="0" err="1" smtClean="0"/>
              <a:t>zaměstnanců</a:t>
            </a:r>
            <a:r>
              <a:rPr lang="en-US" dirty="0" smtClean="0"/>
              <a:t> je: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Závazek</a:t>
            </a:r>
            <a:r>
              <a:rPr lang="en-US" dirty="0" smtClean="0"/>
              <a:t>, </a:t>
            </a:r>
            <a:r>
              <a:rPr lang="en-US" dirty="0" err="1" smtClean="0"/>
              <a:t>který</a:t>
            </a:r>
            <a:r>
              <a:rPr lang="en-US" dirty="0" smtClean="0"/>
              <a:t> </a:t>
            </a:r>
            <a:r>
              <a:rPr lang="en-US" dirty="0" err="1" smtClean="0"/>
              <a:t>zaměstnanci</a:t>
            </a:r>
            <a:r>
              <a:rPr lang="en-US" dirty="0" smtClean="0"/>
              <a:t> </a:t>
            </a:r>
            <a:r>
              <a:rPr lang="en-US" dirty="0" err="1" smtClean="0"/>
              <a:t>cítí</a:t>
            </a:r>
            <a:r>
              <a:rPr lang="en-US" dirty="0" smtClean="0"/>
              <a:t> </a:t>
            </a:r>
            <a:r>
              <a:rPr lang="en-US" dirty="0" err="1" smtClean="0"/>
              <a:t>vůči</a:t>
            </a:r>
            <a:r>
              <a:rPr lang="en-US" dirty="0" smtClean="0"/>
              <a:t> </a:t>
            </a:r>
            <a:r>
              <a:rPr lang="en-US" dirty="0" err="1" smtClean="0"/>
              <a:t>své</a:t>
            </a:r>
            <a:r>
              <a:rPr lang="en-US" dirty="0" smtClean="0"/>
              <a:t> </a:t>
            </a:r>
            <a:r>
              <a:rPr lang="en-US" dirty="0" err="1" smtClean="0"/>
              <a:t>organizaci</a:t>
            </a:r>
            <a:r>
              <a:rPr lang="en-US" dirty="0" smtClean="0"/>
              <a:t>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ochota</a:t>
            </a:r>
            <a:r>
              <a:rPr lang="en-US" dirty="0" smtClean="0"/>
              <a:t> </a:t>
            </a:r>
            <a:r>
              <a:rPr lang="en-US" dirty="0" err="1" smtClean="0"/>
              <a:t>doporučit</a:t>
            </a:r>
            <a:r>
              <a:rPr lang="en-US" dirty="0" smtClean="0"/>
              <a:t> </a:t>
            </a:r>
            <a:r>
              <a:rPr lang="en-US" dirty="0" err="1" smtClean="0"/>
              <a:t>organizaci</a:t>
            </a:r>
            <a:r>
              <a:rPr lang="en-US" dirty="0" smtClean="0"/>
              <a:t> </a:t>
            </a:r>
            <a:r>
              <a:rPr lang="en-US" dirty="0" err="1" smtClean="0"/>
              <a:t>přátelům</a:t>
            </a:r>
            <a:r>
              <a:rPr lang="en-US" dirty="0" smtClean="0"/>
              <a:t> a </a:t>
            </a:r>
            <a:r>
              <a:rPr lang="en-US" dirty="0" err="1" smtClean="0"/>
              <a:t>rodině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Hrdost</a:t>
            </a:r>
            <a:r>
              <a:rPr lang="en-US" dirty="0" smtClean="0"/>
              <a:t>, </a:t>
            </a:r>
            <a:r>
              <a:rPr lang="en-US" dirty="0" err="1" smtClean="0"/>
              <a:t>kterou</a:t>
            </a:r>
            <a:r>
              <a:rPr lang="en-US" dirty="0" smtClean="0"/>
              <a:t> </a:t>
            </a:r>
            <a:r>
              <a:rPr lang="en-US" dirty="0" err="1" smtClean="0"/>
              <a:t>cítí</a:t>
            </a:r>
            <a:r>
              <a:rPr lang="en-US" dirty="0" smtClean="0"/>
              <a:t>, </a:t>
            </a:r>
            <a:r>
              <a:rPr lang="en-US" dirty="0" err="1" smtClean="0"/>
              <a:t>protože</a:t>
            </a:r>
            <a:r>
              <a:rPr lang="en-US" dirty="0" smtClean="0"/>
              <a:t> </a:t>
            </a:r>
            <a:r>
              <a:rPr lang="en-US" dirty="0" err="1" smtClean="0"/>
              <a:t>pracují</a:t>
            </a:r>
            <a:r>
              <a:rPr lang="en-US" dirty="0" smtClean="0"/>
              <a:t> v </a:t>
            </a:r>
            <a:r>
              <a:rPr lang="en-US" dirty="0" err="1" smtClean="0"/>
              <a:t>dané</a:t>
            </a:r>
            <a:r>
              <a:rPr lang="en-US" dirty="0" smtClean="0"/>
              <a:t> </a:t>
            </a:r>
            <a:r>
              <a:rPr lang="en-US" dirty="0" err="1" smtClean="0"/>
              <a:t>organizaci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záměr</a:t>
            </a:r>
            <a:r>
              <a:rPr lang="en-US" dirty="0" smtClean="0"/>
              <a:t> </a:t>
            </a:r>
            <a:r>
              <a:rPr lang="en-US" dirty="0" err="1" smtClean="0"/>
              <a:t>zůstat</a:t>
            </a:r>
            <a:r>
              <a:rPr lang="en-US" dirty="0" smtClean="0"/>
              <a:t> v </a:t>
            </a:r>
            <a:r>
              <a:rPr lang="en-US" dirty="0" err="1" smtClean="0"/>
              <a:t>dané</a:t>
            </a:r>
            <a:r>
              <a:rPr lang="en-US" dirty="0" smtClean="0"/>
              <a:t> </a:t>
            </a:r>
            <a:r>
              <a:rPr lang="en-US" dirty="0" err="1" smtClean="0"/>
              <a:t>organizaci</a:t>
            </a:r>
            <a:r>
              <a:rPr lang="en-US" dirty="0" smtClean="0"/>
              <a:t>  </a:t>
            </a:r>
          </a:p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  <a:p>
            <a:pPr marL="0" indent="0">
              <a:buFont typeface="Arial" pitchFamily="34" charset="0"/>
              <a:buNone/>
            </a:pPr>
            <a:r>
              <a:rPr lang="en-US" b="1" u="sng" dirty="0" err="1" smtClean="0"/>
              <a:t>Jedná</a:t>
            </a:r>
            <a:r>
              <a:rPr lang="en-US" b="1" u="sng" baseline="0" dirty="0" smtClean="0"/>
              <a:t> se o „</a:t>
            </a:r>
            <a:r>
              <a:rPr lang="en-US" b="1" u="sng" baseline="0" dirty="0" err="1" smtClean="0"/>
              <a:t>chci</a:t>
            </a:r>
            <a:r>
              <a:rPr lang="en-US" b="1" u="sng" baseline="0" dirty="0" smtClean="0"/>
              <a:t>“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err="1" smtClean="0"/>
              <a:t>Podstatné</a:t>
            </a:r>
            <a:r>
              <a:rPr lang="en-US" dirty="0" smtClean="0"/>
              <a:t> je </a:t>
            </a:r>
            <a:r>
              <a:rPr lang="en-US" dirty="0" err="1" smtClean="0"/>
              <a:t>také</a:t>
            </a:r>
            <a:r>
              <a:rPr lang="en-US" dirty="0" smtClean="0"/>
              <a:t> </a:t>
            </a:r>
            <a:r>
              <a:rPr lang="en-US" dirty="0" err="1" smtClean="0"/>
              <a:t>dobrovolné</a:t>
            </a:r>
            <a:r>
              <a:rPr lang="en-US" dirty="0" smtClean="0"/>
              <a:t> </a:t>
            </a:r>
            <a:r>
              <a:rPr lang="en-US" dirty="0" err="1" smtClean="0"/>
              <a:t>úsilí</a:t>
            </a:r>
            <a:r>
              <a:rPr lang="en-US" dirty="0" smtClean="0"/>
              <a:t> </a:t>
            </a:r>
            <a:r>
              <a:rPr lang="en-US" dirty="0" err="1" smtClean="0"/>
              <a:t>zaměstnanců</a:t>
            </a:r>
            <a:r>
              <a:rPr lang="en-US" dirty="0" smtClean="0"/>
              <a:t> – </a:t>
            </a:r>
            <a:r>
              <a:rPr lang="en-US" dirty="0" err="1" smtClean="0"/>
              <a:t>ochota</a:t>
            </a:r>
            <a:r>
              <a:rPr lang="en-US" dirty="0" smtClean="0"/>
              <a:t> </a:t>
            </a:r>
            <a:r>
              <a:rPr lang="en-US" dirty="0" err="1" smtClean="0"/>
              <a:t>pracovat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rámec</a:t>
            </a:r>
            <a:r>
              <a:rPr lang="en-US" dirty="0" smtClean="0"/>
              <a:t> </a:t>
            </a:r>
            <a:r>
              <a:rPr lang="en-US" dirty="0" err="1" smtClean="0"/>
              <a:t>svých</a:t>
            </a:r>
            <a:r>
              <a:rPr lang="en-US" dirty="0" smtClean="0"/>
              <a:t> </a:t>
            </a:r>
            <a:r>
              <a:rPr lang="en-US" dirty="0" err="1" smtClean="0"/>
              <a:t>povinností</a:t>
            </a:r>
            <a:r>
              <a:rPr lang="en-US" dirty="0" smtClean="0"/>
              <a:t> a </a:t>
            </a:r>
            <a:r>
              <a:rPr lang="en-US" dirty="0" err="1" smtClean="0"/>
              <a:t>přinést</a:t>
            </a:r>
            <a:r>
              <a:rPr lang="en-US" dirty="0" smtClean="0"/>
              <a:t> </a:t>
            </a:r>
            <a:r>
              <a:rPr lang="en-US" dirty="0" err="1" smtClean="0"/>
              <a:t>něco</a:t>
            </a:r>
            <a:r>
              <a:rPr lang="en-US" dirty="0" smtClean="0"/>
              <a:t> </a:t>
            </a:r>
            <a:r>
              <a:rPr lang="en-US" dirty="0" err="1" smtClean="0"/>
              <a:t>navíc</a:t>
            </a:r>
            <a:r>
              <a:rPr lang="en-US" dirty="0" smtClean="0"/>
              <a:t>, </a:t>
            </a:r>
            <a:r>
              <a:rPr lang="en-US" dirty="0" err="1" smtClean="0"/>
              <a:t>čím</a:t>
            </a:r>
            <a:r>
              <a:rPr lang="en-US" dirty="0" smtClean="0"/>
              <a:t> </a:t>
            </a:r>
            <a:r>
              <a:rPr lang="en-US" dirty="0" err="1" smtClean="0"/>
              <a:t>pomohou</a:t>
            </a:r>
            <a:r>
              <a:rPr lang="en-US" dirty="0" smtClean="0"/>
              <a:t> k </a:t>
            </a:r>
            <a:r>
              <a:rPr lang="en-US" dirty="0" err="1" smtClean="0"/>
              <a:t>dosažení</a:t>
            </a:r>
            <a:r>
              <a:rPr lang="en-US" dirty="0" smtClean="0"/>
              <a:t> </a:t>
            </a:r>
            <a:r>
              <a:rPr lang="en-US" dirty="0" err="1" smtClean="0"/>
              <a:t>úspěchu</a:t>
            </a:r>
            <a:r>
              <a:rPr lang="en-US" dirty="0" smtClean="0"/>
              <a:t> </a:t>
            </a:r>
            <a:r>
              <a:rPr lang="en-US" dirty="0" err="1" smtClean="0"/>
              <a:t>organizace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err="1" smtClean="0"/>
              <a:t>Nicméně</a:t>
            </a:r>
            <a:r>
              <a:rPr lang="en-US" dirty="0" smtClean="0"/>
              <a:t> </a:t>
            </a:r>
            <a:r>
              <a:rPr lang="en-US" dirty="0" err="1" smtClean="0"/>
              <a:t>pouhá</a:t>
            </a:r>
            <a:r>
              <a:rPr lang="en-US" dirty="0" smtClean="0"/>
              <a:t> </a:t>
            </a:r>
            <a:r>
              <a:rPr lang="en-US" dirty="0" err="1" smtClean="0"/>
              <a:t>angažovanost</a:t>
            </a:r>
            <a:r>
              <a:rPr lang="en-US" dirty="0" smtClean="0"/>
              <a:t> </a:t>
            </a:r>
            <a:r>
              <a:rPr lang="en-US" dirty="0" err="1" smtClean="0"/>
              <a:t>nestačí</a:t>
            </a:r>
            <a:r>
              <a:rPr lang="en-US" dirty="0" smtClean="0"/>
              <a:t>. </a:t>
            </a:r>
            <a:r>
              <a:rPr lang="en-US" dirty="0" err="1" smtClean="0"/>
              <a:t>Výzkum</a:t>
            </a:r>
            <a:r>
              <a:rPr lang="en-US" dirty="0" smtClean="0"/>
              <a:t> </a:t>
            </a:r>
            <a:r>
              <a:rPr lang="en-US" dirty="0" err="1" smtClean="0"/>
              <a:t>ukázal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přestože</a:t>
            </a:r>
            <a:r>
              <a:rPr lang="en-US" dirty="0" smtClean="0"/>
              <a:t> </a:t>
            </a:r>
            <a:r>
              <a:rPr lang="en-US" dirty="0" err="1" smtClean="0"/>
              <a:t>devět</a:t>
            </a:r>
            <a:r>
              <a:rPr lang="en-US" dirty="0" smtClean="0"/>
              <a:t> z </a:t>
            </a:r>
            <a:r>
              <a:rPr lang="en-US" dirty="0" err="1" smtClean="0"/>
              <a:t>deseti</a:t>
            </a:r>
            <a:r>
              <a:rPr lang="en-US" dirty="0" smtClean="0"/>
              <a:t> </a:t>
            </a:r>
            <a:r>
              <a:rPr lang="en-US" dirty="0" err="1" smtClean="0"/>
              <a:t>zaměstnanců</a:t>
            </a:r>
            <a:r>
              <a:rPr lang="en-US" dirty="0" smtClean="0"/>
              <a:t> </a:t>
            </a:r>
            <a:r>
              <a:rPr lang="en-US" dirty="0" err="1" smtClean="0"/>
              <a:t>říká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oddáni</a:t>
            </a:r>
            <a:r>
              <a:rPr lang="en-US" dirty="0" smtClean="0"/>
              <a:t> </a:t>
            </a:r>
            <a:r>
              <a:rPr lang="en-US" dirty="0" err="1" smtClean="0"/>
              <a:t>úspěchu</a:t>
            </a:r>
            <a:r>
              <a:rPr lang="en-US" dirty="0" smtClean="0"/>
              <a:t>, </a:t>
            </a:r>
            <a:r>
              <a:rPr lang="en-US" dirty="0" err="1" smtClean="0"/>
              <a:t>méně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dvě</a:t>
            </a:r>
            <a:r>
              <a:rPr lang="en-US" dirty="0" smtClean="0"/>
              <a:t> </a:t>
            </a:r>
            <a:r>
              <a:rPr lang="en-US" dirty="0" err="1" smtClean="0"/>
              <a:t>třetiny</a:t>
            </a:r>
            <a:r>
              <a:rPr lang="en-US" dirty="0" smtClean="0"/>
              <a:t> z </a:t>
            </a:r>
            <a:r>
              <a:rPr lang="en-US" dirty="0" err="1" smtClean="0"/>
              <a:t>nich</a:t>
            </a:r>
            <a:r>
              <a:rPr lang="en-US" dirty="0" smtClean="0"/>
              <a:t> se </a:t>
            </a:r>
            <a:r>
              <a:rPr lang="en-US" dirty="0" err="1" smtClean="0"/>
              <a:t>domnívá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maximálně</a:t>
            </a:r>
            <a:r>
              <a:rPr lang="en-US" dirty="0" smtClean="0"/>
              <a:t> </a:t>
            </a:r>
            <a:r>
              <a:rPr lang="en-US" dirty="0" err="1" smtClean="0"/>
              <a:t>produktivní</a:t>
            </a:r>
            <a:r>
              <a:rPr lang="en-US" dirty="0" smtClean="0"/>
              <a:t>. To je </a:t>
            </a:r>
            <a:r>
              <a:rPr lang="en-US" dirty="0" err="1" smtClean="0"/>
              <a:t>příliš</a:t>
            </a:r>
            <a:r>
              <a:rPr lang="en-US" dirty="0" smtClean="0"/>
              <a:t> </a:t>
            </a:r>
            <a:r>
              <a:rPr lang="en-US" dirty="0" err="1" smtClean="0"/>
              <a:t>mnoho</a:t>
            </a:r>
            <a:r>
              <a:rPr lang="en-US" dirty="0" smtClean="0"/>
              <a:t> </a:t>
            </a:r>
            <a:r>
              <a:rPr lang="en-US" dirty="0" err="1" smtClean="0"/>
              <a:t>promarněného</a:t>
            </a:r>
            <a:r>
              <a:rPr lang="en-US" dirty="0" smtClean="0"/>
              <a:t> </a:t>
            </a:r>
            <a:r>
              <a:rPr lang="en-US" dirty="0" err="1" smtClean="0"/>
              <a:t>potenciálu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Chybějícím</a:t>
            </a:r>
            <a:r>
              <a:rPr lang="en-US" dirty="0" smtClean="0"/>
              <a:t> </a:t>
            </a:r>
            <a:r>
              <a:rPr lang="en-US" dirty="0" err="1" smtClean="0"/>
              <a:t>prvkem</a:t>
            </a:r>
            <a:r>
              <a:rPr lang="en-US" dirty="0" smtClean="0"/>
              <a:t> je „</a:t>
            </a:r>
            <a:r>
              <a:rPr lang="en-US" dirty="0" err="1" smtClean="0"/>
              <a:t>pověření</a:t>
            </a:r>
            <a:r>
              <a:rPr lang="en-US" dirty="0" smtClean="0"/>
              <a:t>“.</a:t>
            </a:r>
          </a:p>
          <a:p>
            <a:endParaRPr lang="en-US" dirty="0" smtClean="0"/>
          </a:p>
          <a:p>
            <a:r>
              <a:rPr lang="en-US" i="0" dirty="0" smtClean="0"/>
              <a:t>Na </a:t>
            </a:r>
            <a:r>
              <a:rPr lang="en-US" i="0" dirty="0" err="1" smtClean="0"/>
              <a:t>pověření</a:t>
            </a:r>
            <a:r>
              <a:rPr lang="en-US" i="0" dirty="0" smtClean="0"/>
              <a:t> </a:t>
            </a:r>
            <a:r>
              <a:rPr lang="en-US" i="0" dirty="0" err="1" smtClean="0"/>
              <a:t>zaměstnanců</a:t>
            </a:r>
            <a:r>
              <a:rPr lang="en-US" i="0" dirty="0" smtClean="0"/>
              <a:t> </a:t>
            </a:r>
            <a:r>
              <a:rPr lang="en-US" i="0" dirty="0" err="1" smtClean="0"/>
              <a:t>nahlížíme</a:t>
            </a:r>
            <a:r>
              <a:rPr lang="en-US" i="0" dirty="0" smtClean="0"/>
              <a:t> z </a:t>
            </a:r>
            <a:r>
              <a:rPr lang="en-US" i="0" dirty="0" err="1" smtClean="0"/>
              <a:t>hlediska</a:t>
            </a:r>
            <a:r>
              <a:rPr lang="en-US" i="0" dirty="0" smtClean="0"/>
              <a:t> </a:t>
            </a:r>
            <a:r>
              <a:rPr lang="en-US" i="0" dirty="0" err="1" smtClean="0"/>
              <a:t>dvou</a:t>
            </a:r>
            <a:r>
              <a:rPr lang="en-US" i="0" dirty="0" smtClean="0"/>
              <a:t> </a:t>
            </a:r>
            <a:r>
              <a:rPr lang="en-US" i="0" dirty="0" err="1" smtClean="0"/>
              <a:t>součástí</a:t>
            </a:r>
            <a:r>
              <a:rPr lang="en-US" i="0" dirty="0" smtClean="0"/>
              <a:t>:</a:t>
            </a:r>
          </a:p>
          <a:p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Optimalizované</a:t>
            </a:r>
            <a:r>
              <a:rPr lang="en-US" dirty="0" smtClean="0"/>
              <a:t> </a:t>
            </a:r>
            <a:r>
              <a:rPr lang="en-US" dirty="0" err="1" smtClean="0"/>
              <a:t>funkce</a:t>
            </a:r>
            <a:r>
              <a:rPr lang="en-US" dirty="0" smtClean="0"/>
              <a:t>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Podpůrné</a:t>
            </a:r>
            <a:r>
              <a:rPr lang="en-US" dirty="0" smtClean="0"/>
              <a:t> </a:t>
            </a:r>
            <a:r>
              <a:rPr lang="en-US" dirty="0" err="1" smtClean="0"/>
              <a:t>prostředí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Součást</a:t>
            </a:r>
            <a:r>
              <a:rPr lang="en-US" dirty="0" smtClean="0"/>
              <a:t> „</a:t>
            </a:r>
            <a:r>
              <a:rPr lang="en-US" dirty="0" err="1" smtClean="0"/>
              <a:t>Optimalizované</a:t>
            </a:r>
            <a:r>
              <a:rPr lang="en-US" dirty="0" smtClean="0"/>
              <a:t> </a:t>
            </a:r>
            <a:r>
              <a:rPr lang="en-US" dirty="0" err="1" smtClean="0"/>
              <a:t>funkce</a:t>
            </a:r>
            <a:r>
              <a:rPr lang="en-US" dirty="0" smtClean="0"/>
              <a:t>“ </a:t>
            </a:r>
            <a:r>
              <a:rPr lang="en-US" dirty="0" err="1" smtClean="0"/>
              <a:t>odkazuje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stupeň</a:t>
            </a:r>
            <a:r>
              <a:rPr lang="en-US" dirty="0" smtClean="0"/>
              <a:t> </a:t>
            </a:r>
            <a:r>
              <a:rPr lang="en-US" dirty="0" err="1" smtClean="0"/>
              <a:t>souladu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zaměstnanci</a:t>
            </a:r>
            <a:r>
              <a:rPr lang="en-US" dirty="0" smtClean="0"/>
              <a:t> a </a:t>
            </a:r>
            <a:r>
              <a:rPr lang="en-US" dirty="0" err="1" smtClean="0"/>
              <a:t>požadavky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pracovní</a:t>
            </a:r>
            <a:r>
              <a:rPr lang="en-US" dirty="0" smtClean="0"/>
              <a:t> </a:t>
            </a:r>
            <a:r>
              <a:rPr lang="en-US" dirty="0" err="1" smtClean="0"/>
              <a:t>pozici</a:t>
            </a:r>
            <a:r>
              <a:rPr lang="en-US" dirty="0" smtClean="0"/>
              <a:t>,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např</a:t>
            </a:r>
            <a:r>
              <a:rPr lang="en-US" dirty="0" smtClean="0"/>
              <a:t>. </a:t>
            </a:r>
            <a:r>
              <a:rPr lang="en-US" dirty="0" err="1" smtClean="0"/>
              <a:t>kompetence</a:t>
            </a:r>
            <a:r>
              <a:rPr lang="en-US" dirty="0" smtClean="0"/>
              <a:t>, </a:t>
            </a:r>
            <a:r>
              <a:rPr lang="en-US" dirty="0" err="1" smtClean="0"/>
              <a:t>dovednosti</a:t>
            </a:r>
            <a:r>
              <a:rPr lang="en-US" dirty="0" smtClean="0"/>
              <a:t> a </a:t>
            </a:r>
            <a:r>
              <a:rPr lang="en-US" dirty="0" err="1" smtClean="0"/>
              <a:t>vzdělání</a:t>
            </a:r>
            <a:r>
              <a:rPr lang="en-US" dirty="0" smtClean="0"/>
              <a:t>. </a:t>
            </a:r>
            <a:r>
              <a:rPr lang="en-US" dirty="0" err="1" smtClean="0"/>
              <a:t>Otázkou</a:t>
            </a:r>
            <a:r>
              <a:rPr lang="en-US" dirty="0" smtClean="0"/>
              <a:t> je,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dobře</a:t>
            </a:r>
            <a:r>
              <a:rPr lang="en-US" dirty="0" smtClean="0"/>
              <a:t> </a:t>
            </a:r>
            <a:r>
              <a:rPr lang="en-US" dirty="0" err="1" smtClean="0"/>
              <a:t>dovednosti</a:t>
            </a:r>
            <a:r>
              <a:rPr lang="en-US" dirty="0" smtClean="0"/>
              <a:t> </a:t>
            </a:r>
            <a:r>
              <a:rPr lang="en-US" dirty="0" err="1" smtClean="0"/>
              <a:t>zaměstnanců</a:t>
            </a:r>
            <a:r>
              <a:rPr lang="en-US" dirty="0" smtClean="0"/>
              <a:t> </a:t>
            </a:r>
            <a:r>
              <a:rPr lang="en-US" dirty="0" err="1" smtClean="0"/>
              <a:t>odpovídají</a:t>
            </a:r>
            <a:r>
              <a:rPr lang="en-US" dirty="0" smtClean="0"/>
              <a:t>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pracovním</a:t>
            </a:r>
            <a:r>
              <a:rPr lang="en-US" dirty="0" smtClean="0"/>
              <a:t> </a:t>
            </a:r>
            <a:r>
              <a:rPr lang="en-US" dirty="0" err="1" smtClean="0"/>
              <a:t>funkcím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Součást</a:t>
            </a:r>
            <a:r>
              <a:rPr lang="en-US" dirty="0" smtClean="0"/>
              <a:t> „</a:t>
            </a:r>
            <a:r>
              <a:rPr lang="en-US" dirty="0" err="1" smtClean="0"/>
              <a:t>Podpůrné</a:t>
            </a:r>
            <a:r>
              <a:rPr lang="en-US" dirty="0" smtClean="0"/>
              <a:t> </a:t>
            </a:r>
            <a:r>
              <a:rPr lang="en-US" dirty="0" err="1" smtClean="0"/>
              <a:t>prostředí</a:t>
            </a:r>
            <a:r>
              <a:rPr lang="en-US" dirty="0" smtClean="0"/>
              <a:t>“ </a:t>
            </a:r>
            <a:r>
              <a:rPr lang="en-US" dirty="0" err="1" smtClean="0"/>
              <a:t>zahrnuje</a:t>
            </a:r>
            <a:r>
              <a:rPr lang="en-US" dirty="0" smtClean="0"/>
              <a:t> </a:t>
            </a:r>
            <a:r>
              <a:rPr lang="en-US" dirty="0" err="1" smtClean="0"/>
              <a:t>strukturování</a:t>
            </a:r>
            <a:r>
              <a:rPr lang="en-US" dirty="0" smtClean="0"/>
              <a:t> </a:t>
            </a:r>
            <a:r>
              <a:rPr lang="en-US" dirty="0" err="1" smtClean="0"/>
              <a:t>pracovního</a:t>
            </a:r>
            <a:r>
              <a:rPr lang="en-US" dirty="0" smtClean="0"/>
              <a:t> </a:t>
            </a:r>
            <a:r>
              <a:rPr lang="en-US" dirty="0" err="1" smtClean="0"/>
              <a:t>prostředí</a:t>
            </a:r>
            <a:r>
              <a:rPr lang="en-US" dirty="0" smtClean="0"/>
              <a:t> </a:t>
            </a:r>
            <a:r>
              <a:rPr lang="en-US" dirty="0" err="1" smtClean="0"/>
              <a:t>takovým</a:t>
            </a:r>
            <a:r>
              <a:rPr lang="en-US" dirty="0" smtClean="0"/>
              <a:t> </a:t>
            </a:r>
            <a:r>
              <a:rPr lang="en-US" dirty="0" err="1" smtClean="0"/>
              <a:t>způsobem</a:t>
            </a:r>
            <a:r>
              <a:rPr lang="en-US" dirty="0" smtClean="0"/>
              <a:t>, aby </a:t>
            </a:r>
            <a:r>
              <a:rPr lang="en-US" dirty="0" err="1" smtClean="0"/>
              <a:t>spíše</a:t>
            </a:r>
            <a:r>
              <a:rPr lang="en-US" dirty="0" smtClean="0"/>
              <a:t> </a:t>
            </a:r>
            <a:r>
              <a:rPr lang="en-US" dirty="0" err="1" smtClean="0"/>
              <a:t>podporovalo</a:t>
            </a:r>
            <a:r>
              <a:rPr lang="en-US" dirty="0" smtClean="0"/>
              <a:t> </a:t>
            </a:r>
            <a:r>
              <a:rPr lang="en-US" dirty="0" err="1" smtClean="0"/>
              <a:t>individuální</a:t>
            </a:r>
            <a:r>
              <a:rPr lang="en-US" dirty="0" smtClean="0"/>
              <a:t> </a:t>
            </a:r>
            <a:r>
              <a:rPr lang="en-US" dirty="0" err="1" smtClean="0"/>
              <a:t>produktivitu</a:t>
            </a:r>
            <a:r>
              <a:rPr lang="en-US" dirty="0" smtClean="0"/>
              <a:t>,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jí</a:t>
            </a:r>
            <a:r>
              <a:rPr lang="en-US" dirty="0" smtClean="0"/>
              <a:t> </a:t>
            </a:r>
            <a:r>
              <a:rPr lang="en-US" dirty="0" err="1" smtClean="0"/>
              <a:t>bránilo</a:t>
            </a:r>
            <a:r>
              <a:rPr lang="en-US" dirty="0" smtClean="0"/>
              <a:t>, a </a:t>
            </a:r>
            <a:r>
              <a:rPr lang="en-US" dirty="0" err="1" smtClean="0"/>
              <a:t>odstraňovalo</a:t>
            </a:r>
            <a:r>
              <a:rPr lang="en-US" dirty="0" smtClean="0"/>
              <a:t> </a:t>
            </a:r>
            <a:r>
              <a:rPr lang="en-US" dirty="0" err="1" smtClean="0"/>
              <a:t>překážky</a:t>
            </a:r>
            <a:r>
              <a:rPr lang="en-US" dirty="0" smtClean="0"/>
              <a:t> </a:t>
            </a:r>
            <a:r>
              <a:rPr lang="en-US" dirty="0" err="1" smtClean="0"/>
              <a:t>bránící</a:t>
            </a:r>
            <a:r>
              <a:rPr lang="en-US" dirty="0" smtClean="0"/>
              <a:t> v „</a:t>
            </a:r>
            <a:r>
              <a:rPr lang="en-US" dirty="0" err="1" smtClean="0"/>
              <a:t>dokončení</a:t>
            </a:r>
            <a:r>
              <a:rPr lang="en-US" dirty="0" smtClean="0"/>
              <a:t> </a:t>
            </a:r>
            <a:r>
              <a:rPr lang="en-US" dirty="0" err="1" smtClean="0"/>
              <a:t>úkolů</a:t>
            </a:r>
            <a:r>
              <a:rPr lang="en-US" dirty="0" smtClean="0"/>
              <a:t>“. V </a:t>
            </a:r>
            <a:r>
              <a:rPr lang="en-US" dirty="0" err="1" smtClean="0"/>
              <a:t>podpůrném</a:t>
            </a:r>
            <a:r>
              <a:rPr lang="en-US" dirty="0" smtClean="0"/>
              <a:t> </a:t>
            </a:r>
            <a:r>
              <a:rPr lang="en-US" dirty="0" err="1" smtClean="0"/>
              <a:t>prostředí</a:t>
            </a:r>
            <a:r>
              <a:rPr lang="en-US" dirty="0" smtClean="0"/>
              <a:t> </a:t>
            </a:r>
            <a:r>
              <a:rPr lang="en-US" dirty="0" err="1" smtClean="0"/>
              <a:t>mají</a:t>
            </a:r>
            <a:r>
              <a:rPr lang="en-US" dirty="0" smtClean="0"/>
              <a:t> </a:t>
            </a:r>
            <a:r>
              <a:rPr lang="en-US" dirty="0" err="1" smtClean="0"/>
              <a:t>zaměstnanci</a:t>
            </a:r>
            <a:r>
              <a:rPr lang="en-US" dirty="0" smtClean="0"/>
              <a:t> k </a:t>
            </a:r>
            <a:r>
              <a:rPr lang="en-US" dirty="0" err="1" smtClean="0"/>
              <a:t>dispozici</a:t>
            </a:r>
            <a:r>
              <a:rPr lang="en-US" dirty="0" smtClean="0"/>
              <a:t> </a:t>
            </a: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zdroje</a:t>
            </a:r>
            <a:r>
              <a:rPr lang="en-US" dirty="0" smtClean="0"/>
              <a:t> k </a:t>
            </a:r>
            <a:r>
              <a:rPr lang="en-US" dirty="0" err="1" smtClean="0"/>
              <a:t>úspěšnému</a:t>
            </a:r>
            <a:r>
              <a:rPr lang="en-US" dirty="0" smtClean="0"/>
              <a:t> </a:t>
            </a:r>
            <a:r>
              <a:rPr lang="en-US" dirty="0" err="1" smtClean="0"/>
              <a:t>vykonávání</a:t>
            </a:r>
            <a:r>
              <a:rPr lang="en-US" dirty="0" smtClean="0"/>
              <a:t> </a:t>
            </a:r>
            <a:r>
              <a:rPr lang="en-US" dirty="0" err="1" smtClean="0"/>
              <a:t>své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 </a:t>
            </a:r>
            <a:r>
              <a:rPr lang="en-US" dirty="0" err="1" smtClean="0"/>
              <a:t>včetně</a:t>
            </a:r>
            <a:r>
              <a:rPr lang="en-US" dirty="0" smtClean="0"/>
              <a:t> </a:t>
            </a:r>
            <a:r>
              <a:rPr lang="en-US" dirty="0" err="1" smtClean="0"/>
              <a:t>přístupu</a:t>
            </a:r>
            <a:r>
              <a:rPr lang="en-US" dirty="0" smtClean="0"/>
              <a:t> k </a:t>
            </a:r>
            <a:r>
              <a:rPr lang="en-US" dirty="0" err="1" smtClean="0"/>
              <a:t>informacím</a:t>
            </a:r>
            <a:r>
              <a:rPr lang="en-US" dirty="0" smtClean="0"/>
              <a:t>, </a:t>
            </a:r>
            <a:r>
              <a:rPr lang="en-US" dirty="0" err="1" smtClean="0"/>
              <a:t>srozumitelnosti</a:t>
            </a:r>
            <a:r>
              <a:rPr lang="en-US" dirty="0" smtClean="0"/>
              <a:t> </a:t>
            </a:r>
            <a:r>
              <a:rPr lang="en-US" dirty="0" err="1" smtClean="0"/>
              <a:t>své</a:t>
            </a:r>
            <a:r>
              <a:rPr lang="en-US" dirty="0" smtClean="0"/>
              <a:t> </a:t>
            </a:r>
            <a:r>
              <a:rPr lang="en-US" dirty="0" err="1" smtClean="0"/>
              <a:t>funkce</a:t>
            </a:r>
            <a:r>
              <a:rPr lang="en-US" dirty="0" smtClean="0"/>
              <a:t>, </a:t>
            </a:r>
            <a:r>
              <a:rPr lang="en-US" dirty="0" err="1" smtClean="0"/>
              <a:t>zpětné</a:t>
            </a:r>
            <a:r>
              <a:rPr lang="en-US" dirty="0" smtClean="0"/>
              <a:t> </a:t>
            </a:r>
            <a:r>
              <a:rPr lang="en-US" dirty="0" err="1" smtClean="0"/>
              <a:t>vazby</a:t>
            </a:r>
            <a:r>
              <a:rPr lang="en-US" dirty="0" smtClean="0"/>
              <a:t> a </a:t>
            </a:r>
            <a:r>
              <a:rPr lang="en-US" dirty="0" err="1" smtClean="0"/>
              <a:t>technologií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err="1" smtClean="0"/>
              <a:t>Jedná</a:t>
            </a:r>
            <a:r>
              <a:rPr lang="en-US" b="1" dirty="0" smtClean="0"/>
              <a:t> se o „</a:t>
            </a:r>
            <a:r>
              <a:rPr lang="en-US" b="1" dirty="0" err="1" smtClean="0"/>
              <a:t>mohu</a:t>
            </a:r>
            <a:r>
              <a:rPr lang="en-US" b="1" dirty="0" smtClean="0"/>
              <a:t>“ </a:t>
            </a:r>
          </a:p>
          <a:p>
            <a:endParaRPr lang="en-US" dirty="0" smtClean="0"/>
          </a:p>
          <a:p>
            <a:r>
              <a:rPr lang="en-US" dirty="0" err="1" smtClean="0"/>
              <a:t>Uvažujte</a:t>
            </a:r>
            <a:r>
              <a:rPr lang="en-US" dirty="0" smtClean="0"/>
              <a:t> o </a:t>
            </a:r>
            <a:r>
              <a:rPr lang="en-US" dirty="0" err="1" smtClean="0"/>
              <a:t>angažovanosti</a:t>
            </a:r>
            <a:r>
              <a:rPr lang="en-US" dirty="0" smtClean="0"/>
              <a:t> a </a:t>
            </a:r>
            <a:r>
              <a:rPr lang="en-US" dirty="0" err="1" smtClean="0"/>
              <a:t>pověření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o </a:t>
            </a:r>
            <a:r>
              <a:rPr lang="en-US" dirty="0" err="1" smtClean="0"/>
              <a:t>jízdním</a:t>
            </a:r>
            <a:r>
              <a:rPr lang="en-US" dirty="0" smtClean="0"/>
              <a:t> </a:t>
            </a:r>
            <a:r>
              <a:rPr lang="en-US" dirty="0" err="1" smtClean="0"/>
              <a:t>kole</a:t>
            </a:r>
            <a:r>
              <a:rPr lang="en-US" dirty="0" smtClean="0"/>
              <a:t>. </a:t>
            </a:r>
            <a:r>
              <a:rPr lang="en-US" dirty="0" err="1" smtClean="0"/>
              <a:t>Angažovanost</a:t>
            </a:r>
            <a:r>
              <a:rPr lang="en-US" dirty="0" smtClean="0"/>
              <a:t> je </a:t>
            </a:r>
            <a:r>
              <a:rPr lang="en-US" dirty="0" err="1" smtClean="0"/>
              <a:t>tělo</a:t>
            </a:r>
            <a:r>
              <a:rPr lang="en-US" dirty="0" smtClean="0"/>
              <a:t>, </a:t>
            </a:r>
            <a:r>
              <a:rPr lang="en-US" dirty="0" err="1" smtClean="0"/>
              <a:t>tedy</a:t>
            </a:r>
            <a:r>
              <a:rPr lang="en-US" dirty="0" smtClean="0"/>
              <a:t> </a:t>
            </a:r>
            <a:r>
              <a:rPr lang="en-US" dirty="0" err="1" smtClean="0"/>
              <a:t>rám</a:t>
            </a:r>
            <a:r>
              <a:rPr lang="en-US" dirty="0" smtClean="0"/>
              <a:t> </a:t>
            </a:r>
            <a:r>
              <a:rPr lang="en-US" dirty="0" err="1" smtClean="0"/>
              <a:t>jízdního</a:t>
            </a:r>
            <a:r>
              <a:rPr lang="en-US" dirty="0" smtClean="0"/>
              <a:t> kola a </a:t>
            </a:r>
            <a:r>
              <a:rPr lang="en-US" dirty="0" err="1" smtClean="0"/>
              <a:t>pověření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kola.</a:t>
            </a:r>
            <a:r>
              <a:rPr lang="en-US" baseline="0" dirty="0" smtClean="0"/>
              <a:t> </a:t>
            </a:r>
            <a:r>
              <a:rPr lang="en-US" dirty="0" err="1" smtClean="0"/>
              <a:t>Obě</a:t>
            </a:r>
            <a:r>
              <a:rPr lang="en-US" dirty="0" smtClean="0"/>
              <a:t> </a:t>
            </a:r>
            <a:r>
              <a:rPr lang="en-US" dirty="0" err="1" smtClean="0"/>
              <a:t>součásti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důležité</a:t>
            </a:r>
            <a:r>
              <a:rPr lang="en-US" dirty="0" smtClean="0"/>
              <a:t>, ale bez </a:t>
            </a:r>
            <a:r>
              <a:rPr lang="en-US" dirty="0" err="1" smtClean="0"/>
              <a:t>kol</a:t>
            </a:r>
            <a:r>
              <a:rPr lang="en-US" dirty="0" smtClean="0"/>
              <a:t> </a:t>
            </a:r>
            <a:r>
              <a:rPr lang="en-US" dirty="0" err="1" smtClean="0"/>
              <a:t>nikam</a:t>
            </a:r>
            <a:r>
              <a:rPr lang="en-US" dirty="0" smtClean="0"/>
              <a:t> </a:t>
            </a:r>
            <a:r>
              <a:rPr lang="en-US" dirty="0" err="1" smtClean="0"/>
              <a:t>nedojedete</a:t>
            </a:r>
            <a:r>
              <a:rPr lang="en-US" dirty="0" smtClean="0"/>
              <a:t>.</a:t>
            </a:r>
          </a:p>
          <a:p>
            <a:pPr eaLnBrk="1" hangingPunct="1"/>
            <a:endParaRPr lang="en-U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i="0" dirty="0" err="1" smtClean="0"/>
              <a:t>Pokud</a:t>
            </a:r>
            <a:r>
              <a:rPr lang="en-US" sz="1200" i="0" baseline="0" dirty="0" smtClean="0"/>
              <a:t> se </a:t>
            </a:r>
            <a:r>
              <a:rPr lang="en-US" sz="1200" i="0" baseline="0" dirty="0" err="1" smtClean="0"/>
              <a:t>zaměříte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na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angažovanost</a:t>
            </a:r>
            <a:r>
              <a:rPr lang="en-US" sz="1200" i="0" baseline="0" dirty="0" smtClean="0"/>
              <a:t> a </a:t>
            </a:r>
            <a:r>
              <a:rPr lang="en-US" sz="1200" i="0" baseline="0" dirty="0" err="1" smtClean="0"/>
              <a:t>pověření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současně</a:t>
            </a:r>
            <a:r>
              <a:rPr lang="en-US" sz="1200" i="0" baseline="0" dirty="0" smtClean="0"/>
              <a:t>, </a:t>
            </a:r>
            <a:r>
              <a:rPr lang="en-US" sz="1200" i="0" baseline="0" dirty="0" err="1" smtClean="0"/>
              <a:t>dokážete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svůj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podnik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ovlivnit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více</a:t>
            </a:r>
            <a:r>
              <a:rPr lang="en-US" sz="1200" i="0" baseline="0" dirty="0" smtClean="0"/>
              <a:t>, </a:t>
            </a:r>
            <a:r>
              <a:rPr lang="en-US" sz="1200" i="0" baseline="0" dirty="0" err="1" smtClean="0"/>
              <a:t>než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kdybyste</a:t>
            </a:r>
            <a:r>
              <a:rPr lang="en-US" sz="1200" i="0" baseline="0" dirty="0" smtClean="0"/>
              <a:t> se </a:t>
            </a:r>
            <a:r>
              <a:rPr lang="en-US" sz="1200" i="0" baseline="0" dirty="0" err="1" smtClean="0"/>
              <a:t>zaměřili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pouze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na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angažovanost</a:t>
            </a:r>
            <a:r>
              <a:rPr lang="en-US" sz="1200" i="0" baseline="0" dirty="0" smtClean="0"/>
              <a:t>. </a:t>
            </a:r>
            <a:r>
              <a:rPr lang="en-US" sz="1200" i="0" baseline="0" dirty="0" err="1" smtClean="0"/>
              <a:t>Angažovanost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zaměstnanců</a:t>
            </a:r>
            <a:r>
              <a:rPr lang="en-US" sz="1200" i="0" dirty="0" smtClean="0"/>
              <a:t> a </a:t>
            </a:r>
            <a:r>
              <a:rPr lang="en-US" sz="1200" i="0" dirty="0" err="1" smtClean="0"/>
              <a:t>efektivita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zaměstnanců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podpoří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finanční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úspěch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podnikání</a:t>
            </a:r>
            <a:r>
              <a:rPr lang="en-US" sz="1200" i="0" dirty="0" smtClean="0"/>
              <a:t>, </a:t>
            </a:r>
            <a:r>
              <a:rPr lang="en-US" sz="1200" i="0" dirty="0" err="1" smtClean="0"/>
              <a:t>spokojenost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zákazníků</a:t>
            </a:r>
            <a:r>
              <a:rPr lang="en-US" sz="1200" i="0" dirty="0" smtClean="0"/>
              <a:t>, </a:t>
            </a:r>
            <a:r>
              <a:rPr lang="en-US" sz="1200" i="0" dirty="0" err="1" smtClean="0"/>
              <a:t>výkon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zaměstnanců</a:t>
            </a:r>
            <a:r>
              <a:rPr lang="en-US" sz="1200" i="0" dirty="0" smtClean="0"/>
              <a:t> a </a:t>
            </a:r>
            <a:r>
              <a:rPr lang="en-US" sz="1200" i="0" dirty="0" err="1" smtClean="0"/>
              <a:t>udržení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zaměstnanců</a:t>
            </a:r>
            <a:r>
              <a:rPr lang="en-US" sz="1200" i="0" dirty="0" smtClean="0"/>
              <a:t>. </a:t>
            </a:r>
            <a:endParaRPr lang="en-US" sz="1200" i="0" baseline="0" dirty="0" smtClean="0"/>
          </a:p>
          <a:p>
            <a:endParaRPr lang="en-US" dirty="0" smtClean="0"/>
          </a:p>
          <a:p>
            <a:r>
              <a:rPr lang="en-US" dirty="0" err="1" smtClean="0"/>
              <a:t>Rozměry</a:t>
            </a:r>
            <a:r>
              <a:rPr lang="en-US" dirty="0" smtClean="0"/>
              <a:t> </a:t>
            </a:r>
            <a:r>
              <a:rPr lang="en-US" dirty="0" err="1" smtClean="0"/>
              <a:t>angažovanosti</a:t>
            </a:r>
            <a:r>
              <a:rPr lang="en-US" dirty="0" smtClean="0"/>
              <a:t> </a:t>
            </a:r>
            <a:r>
              <a:rPr lang="en-US" dirty="0" err="1" smtClean="0"/>
              <a:t>zaměstnanců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Jasné</a:t>
            </a:r>
            <a:r>
              <a:rPr lang="en-US" dirty="0" smtClean="0"/>
              <a:t> a </a:t>
            </a:r>
            <a:r>
              <a:rPr lang="en-US" dirty="0" err="1" smtClean="0"/>
              <a:t>slibné</a:t>
            </a:r>
            <a:r>
              <a:rPr lang="en-US" dirty="0" smtClean="0"/>
              <a:t> </a:t>
            </a:r>
            <a:r>
              <a:rPr lang="en-US" dirty="0" err="1" smtClean="0"/>
              <a:t>směřování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Důvěra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vedení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Zaměření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kvalitu</a:t>
            </a:r>
            <a:r>
              <a:rPr lang="en-US" dirty="0" smtClean="0"/>
              <a:t> a </a:t>
            </a:r>
            <a:r>
              <a:rPr lang="en-US" dirty="0" err="1" smtClean="0"/>
              <a:t>zákazníky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Respekt</a:t>
            </a:r>
            <a:r>
              <a:rPr lang="en-US" dirty="0" smtClean="0"/>
              <a:t> a </a:t>
            </a:r>
            <a:r>
              <a:rPr lang="en-US" dirty="0" err="1" smtClean="0"/>
              <a:t>uznání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Příležitosti</a:t>
            </a:r>
            <a:r>
              <a:rPr lang="en-US" dirty="0" smtClean="0"/>
              <a:t> k </a:t>
            </a:r>
            <a:r>
              <a:rPr lang="en-US" dirty="0" err="1" smtClean="0"/>
              <a:t>rozvoji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Rozmanitost</a:t>
            </a:r>
            <a:r>
              <a:rPr lang="en-US" dirty="0" smtClean="0"/>
              <a:t> a </a:t>
            </a:r>
            <a:r>
              <a:rPr lang="en-US" dirty="0" err="1" smtClean="0"/>
              <a:t>začlenění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Rozměry</a:t>
            </a:r>
            <a:r>
              <a:rPr lang="en-US" dirty="0" smtClean="0"/>
              <a:t> </a:t>
            </a:r>
            <a:r>
              <a:rPr lang="en-US" dirty="0" err="1" smtClean="0"/>
              <a:t>pověření</a:t>
            </a:r>
            <a:r>
              <a:rPr lang="en-US" dirty="0" smtClean="0"/>
              <a:t> </a:t>
            </a:r>
            <a:r>
              <a:rPr lang="en-US" dirty="0" err="1" smtClean="0"/>
              <a:t>zaměstnanců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Řízení</a:t>
            </a:r>
            <a:r>
              <a:rPr lang="en-US" dirty="0" smtClean="0"/>
              <a:t> </a:t>
            </a:r>
            <a:r>
              <a:rPr lang="en-US" dirty="0" err="1" smtClean="0"/>
              <a:t>výkonu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Autorita</a:t>
            </a:r>
            <a:r>
              <a:rPr lang="en-US" dirty="0" smtClean="0"/>
              <a:t> a </a:t>
            </a:r>
            <a:r>
              <a:rPr lang="en-US" dirty="0" err="1" smtClean="0"/>
              <a:t>posílení</a:t>
            </a:r>
            <a:r>
              <a:rPr lang="en-US" dirty="0" smtClean="0"/>
              <a:t> </a:t>
            </a:r>
            <a:r>
              <a:rPr lang="en-US" dirty="0" err="1" smtClean="0"/>
              <a:t>pravomocí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Zdroje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Školení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Spolupráce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Práce</a:t>
            </a:r>
            <a:r>
              <a:rPr lang="en-US" dirty="0" smtClean="0"/>
              <a:t>, </a:t>
            </a:r>
            <a:r>
              <a:rPr lang="en-US" dirty="0" err="1" smtClean="0"/>
              <a:t>struktura</a:t>
            </a:r>
            <a:r>
              <a:rPr lang="en-US" dirty="0" smtClean="0"/>
              <a:t> a </a:t>
            </a:r>
            <a:r>
              <a:rPr lang="en-US" dirty="0" err="1" smtClean="0"/>
              <a:t>proces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UDĚLAT: </a:t>
            </a:r>
            <a:r>
              <a:rPr lang="en-US" dirty="0" err="1" smtClean="0"/>
              <a:t>Vysvětlete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porozumět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výsledkům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průzkumu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sz="1200" b="1" baseline="0" dirty="0" smtClean="0"/>
              <a:t>POZNÁMKY: </a:t>
            </a:r>
          </a:p>
          <a:p>
            <a:r>
              <a:rPr lang="en-US" sz="1200" baseline="0" dirty="0" err="1" smtClean="0"/>
              <a:t>Většina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otázek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průzkumu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používá</a:t>
            </a:r>
            <a:r>
              <a:rPr lang="en-US" sz="1200" baseline="0" dirty="0" smtClean="0"/>
              <a:t> 5bodovou </a:t>
            </a:r>
            <a:r>
              <a:rPr lang="en-US" sz="1200" baseline="0" dirty="0" err="1" smtClean="0"/>
              <a:t>stupnici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hodnocení</a:t>
            </a:r>
            <a:r>
              <a:rPr lang="en-US" sz="1200" baseline="0" dirty="0" smtClean="0"/>
              <a:t> od </a:t>
            </a:r>
            <a:r>
              <a:rPr lang="en-US" sz="1200" baseline="0" dirty="0" err="1" smtClean="0"/>
              <a:t>Velmi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dobré</a:t>
            </a:r>
            <a:r>
              <a:rPr lang="en-US" sz="1200" baseline="0" dirty="0" smtClean="0"/>
              <a:t> / </a:t>
            </a:r>
            <a:r>
              <a:rPr lang="en-US" sz="1200" baseline="0" dirty="0" err="1" smtClean="0"/>
              <a:t>Naprosto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souhlasím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Velmi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slabé</a:t>
            </a:r>
            <a:r>
              <a:rPr lang="en-US" sz="1200" baseline="0" dirty="0" smtClean="0"/>
              <a:t> / </a:t>
            </a:r>
            <a:r>
              <a:rPr lang="en-US" sz="1200" baseline="0" dirty="0" err="1" smtClean="0"/>
              <a:t>Naprosto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nesouhlasím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dirty="0" err="1" smtClean="0"/>
              <a:t>Procento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příznivých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odpovědí</a:t>
            </a:r>
            <a:r>
              <a:rPr lang="en-US" sz="1200" baseline="0" dirty="0" smtClean="0"/>
              <a:t> (</a:t>
            </a:r>
            <a:r>
              <a:rPr lang="en-US" sz="1200" baseline="0" dirty="0" err="1" smtClean="0"/>
              <a:t>zeleně</a:t>
            </a:r>
            <a:r>
              <a:rPr lang="en-US" sz="1200" baseline="0" dirty="0" smtClean="0"/>
              <a:t>) </a:t>
            </a:r>
            <a:r>
              <a:rPr lang="en-US" sz="1200" baseline="0" dirty="0" err="1" smtClean="0"/>
              <a:t>označuje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hodnocení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Velmi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dobré</a:t>
            </a:r>
            <a:r>
              <a:rPr lang="en-US" sz="1200" baseline="0" dirty="0" smtClean="0"/>
              <a:t> / </a:t>
            </a:r>
            <a:r>
              <a:rPr lang="en-US" sz="1200" baseline="0" dirty="0" err="1" smtClean="0"/>
              <a:t>Naprosto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souhlasím</a:t>
            </a:r>
            <a:r>
              <a:rPr lang="en-US" sz="1200" baseline="0" dirty="0" smtClean="0"/>
              <a:t> [% </a:t>
            </a:r>
            <a:r>
              <a:rPr lang="en-US" sz="1200" baseline="0" dirty="0" err="1" smtClean="0"/>
              <a:t>respondentů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kteří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zodpověděli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otázku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průzkumu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hodnotou</a:t>
            </a:r>
            <a:r>
              <a:rPr lang="en-US" sz="1200" baseline="0" dirty="0" smtClean="0"/>
              <a:t> 5 </a:t>
            </a:r>
            <a:r>
              <a:rPr lang="en-US" sz="1200" baseline="0" dirty="0" err="1" smtClean="0"/>
              <a:t>nebo</a:t>
            </a:r>
            <a:r>
              <a:rPr lang="en-US" sz="1200" baseline="0" dirty="0" smtClean="0"/>
              <a:t> 4].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dirty="0" err="1" smtClean="0"/>
              <a:t>Procento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neutrálních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odpovědí</a:t>
            </a:r>
            <a:r>
              <a:rPr lang="en-US" sz="1200" baseline="0" dirty="0" smtClean="0"/>
              <a:t> (</a:t>
            </a:r>
            <a:r>
              <a:rPr lang="en-US" sz="1200" baseline="0" dirty="0" err="1" smtClean="0"/>
              <a:t>žlutě</a:t>
            </a:r>
            <a:r>
              <a:rPr lang="en-US" sz="1200" baseline="0" dirty="0" smtClean="0"/>
              <a:t>) </a:t>
            </a:r>
            <a:r>
              <a:rPr lang="en-US" sz="1200" baseline="0" dirty="0" err="1" smtClean="0"/>
              <a:t>označuje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hodnocení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Průměrné</a:t>
            </a:r>
            <a:r>
              <a:rPr lang="en-US" sz="1200" baseline="0" dirty="0" smtClean="0"/>
              <a:t> / </a:t>
            </a:r>
            <a:r>
              <a:rPr lang="en-US" sz="1200" baseline="0" dirty="0" err="1" smtClean="0"/>
              <a:t>Nevím</a:t>
            </a:r>
            <a:r>
              <a:rPr lang="en-US" sz="1200" baseline="0" dirty="0" smtClean="0"/>
              <a:t> [% </a:t>
            </a:r>
            <a:r>
              <a:rPr lang="en-US" sz="1200" baseline="0" dirty="0" err="1" smtClean="0"/>
              <a:t>respondentů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kteří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zodpověděli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otázku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průzkumu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hodnotou</a:t>
            </a:r>
            <a:r>
              <a:rPr lang="en-US" sz="1200" baseline="0" dirty="0" smtClean="0"/>
              <a:t> 3].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dirty="0" err="1" smtClean="0"/>
              <a:t>Procento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nepříznivých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odpovědí</a:t>
            </a:r>
            <a:r>
              <a:rPr lang="en-US" sz="1200" baseline="0" dirty="0" smtClean="0"/>
              <a:t> (</a:t>
            </a:r>
            <a:r>
              <a:rPr lang="en-US" sz="1200" baseline="0" dirty="0" err="1" smtClean="0"/>
              <a:t>červeně</a:t>
            </a:r>
            <a:r>
              <a:rPr lang="en-US" sz="1200" baseline="0" dirty="0" smtClean="0"/>
              <a:t>) </a:t>
            </a:r>
            <a:r>
              <a:rPr lang="en-US" sz="1200" baseline="0" dirty="0" err="1" smtClean="0"/>
              <a:t>označuje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hodnocení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Slabé</a:t>
            </a:r>
            <a:r>
              <a:rPr lang="en-US" sz="1200" baseline="0" dirty="0" smtClean="0"/>
              <a:t> / </a:t>
            </a:r>
            <a:r>
              <a:rPr lang="en-US" sz="1200" baseline="0" dirty="0" err="1" smtClean="0"/>
              <a:t>Nesouhlasím</a:t>
            </a:r>
            <a:r>
              <a:rPr lang="en-US" sz="1200" baseline="0" dirty="0" smtClean="0"/>
              <a:t> a </a:t>
            </a:r>
            <a:r>
              <a:rPr lang="en-US" sz="1200" baseline="0" dirty="0" err="1" smtClean="0"/>
              <a:t>Velmi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slabé</a:t>
            </a:r>
            <a:r>
              <a:rPr lang="en-US" sz="1200" baseline="0" dirty="0" smtClean="0"/>
              <a:t> / </a:t>
            </a:r>
            <a:r>
              <a:rPr lang="en-US" sz="1200" baseline="0" dirty="0" err="1" smtClean="0"/>
              <a:t>Naprosto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nesouhlasím</a:t>
            </a:r>
            <a:r>
              <a:rPr lang="en-US" sz="1200" baseline="0" dirty="0" smtClean="0"/>
              <a:t> [% </a:t>
            </a:r>
            <a:r>
              <a:rPr lang="en-US" sz="1200" baseline="0" dirty="0" err="1" smtClean="0"/>
              <a:t>respondentů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kteří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zodpověděli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otázku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hodnotou</a:t>
            </a:r>
            <a:r>
              <a:rPr lang="en-US" sz="1200" baseline="0" dirty="0" smtClean="0"/>
              <a:t> 2 </a:t>
            </a:r>
            <a:r>
              <a:rPr lang="en-US" sz="1200" baseline="0" dirty="0" err="1" smtClean="0"/>
              <a:t>nebo</a:t>
            </a:r>
            <a:r>
              <a:rPr lang="en-US" sz="1200" baseline="0" dirty="0" smtClean="0"/>
              <a:t> 1].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aseline="0" dirty="0" err="1" smtClean="0"/>
              <a:t>Identifikované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silné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stránky</a:t>
            </a:r>
            <a:r>
              <a:rPr lang="en-US" sz="1200" baseline="0" dirty="0" smtClean="0"/>
              <a:t> a </a:t>
            </a:r>
            <a:r>
              <a:rPr lang="en-US" sz="1200" baseline="0" dirty="0" err="1" smtClean="0"/>
              <a:t>příležitosti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jsou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založeny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příznivých</a:t>
            </a:r>
            <a:r>
              <a:rPr lang="en-US" sz="1200" baseline="0" dirty="0" smtClean="0"/>
              <a:t> a </a:t>
            </a:r>
            <a:r>
              <a:rPr lang="en-US" sz="1200" baseline="0" dirty="0" err="1" smtClean="0"/>
              <a:t>nepříznivých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hodnoceních</a:t>
            </a:r>
            <a:r>
              <a:rPr lang="en-US" sz="1200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UDĚLAT:</a:t>
            </a:r>
            <a:r>
              <a:rPr lang="en-US" b="1" baseline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Pro školení „We Heard You“ na téma řízení si udělejte čas na projití výsledků týmu a diskuzi o nich, než navrhnete koncept a vytvoříte akční plán.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Požádejte o zpětnou vazbu, otázky a připomínky.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Předejte kopii pracovního listu pro řízení vytváření akčních plánů všem účastníkům.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PŘIPOMENUTÍ: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Během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diskuze</a:t>
            </a:r>
            <a:r>
              <a:rPr lang="en-US" b="0" baseline="0" dirty="0" smtClean="0"/>
              <a:t> o </a:t>
            </a:r>
            <a:r>
              <a:rPr lang="en-US" b="0" baseline="0" dirty="0" err="1" smtClean="0"/>
              <a:t>výsledcích</a:t>
            </a:r>
            <a:r>
              <a:rPr lang="en-US" b="0" baseline="0" dirty="0" smtClean="0"/>
              <a:t> a </a:t>
            </a:r>
            <a:r>
              <a:rPr lang="en-US" b="0" baseline="0" dirty="0" err="1" smtClean="0"/>
              <a:t>vytváření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akčního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plánu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využijte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knihovnu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zdrojů</a:t>
            </a:r>
            <a:r>
              <a:rPr lang="en-US" b="0" baseline="0" dirty="0" smtClean="0"/>
              <a:t> pro </a:t>
            </a:r>
            <a:r>
              <a:rPr lang="en-US" b="0" baseline="0" dirty="0" err="1" smtClean="0"/>
              <a:t>vytváření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akčních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plánů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abyste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dokázali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zodpovědět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otázky</a:t>
            </a:r>
            <a:r>
              <a:rPr lang="en-US" b="0" baseline="0" dirty="0" smtClean="0"/>
              <a:t> a </a:t>
            </a:r>
            <a:r>
              <a:rPr lang="en-US" b="0" baseline="0" dirty="0" err="1" smtClean="0"/>
              <a:t>vysvětlit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potenciální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akce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knihovnu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lze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najít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webových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stránkách</a:t>
            </a:r>
            <a:r>
              <a:rPr lang="en-US" b="0" baseline="0" dirty="0" smtClean="0"/>
              <a:t> o </a:t>
            </a:r>
            <a:r>
              <a:rPr lang="en-US" b="0" baseline="0" dirty="0" err="1" smtClean="0"/>
              <a:t>angažovanosti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zaměstnanců</a:t>
            </a:r>
            <a:r>
              <a:rPr lang="en-US" b="0" baseline="0" dirty="0" smtClean="0"/>
              <a:t>). 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4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38" y="1797861"/>
            <a:ext cx="6500812" cy="1470025"/>
          </a:xfrm>
        </p:spPr>
        <p:txBody>
          <a:bodyPr/>
          <a:lstStyle>
            <a:lvl1pPr algn="l"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38" y="3258409"/>
            <a:ext cx="6500812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300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34428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535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5372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1368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350330"/>
            <a:ext cx="7772400" cy="1362075"/>
          </a:xfrm>
        </p:spPr>
        <p:txBody>
          <a:bodyPr anchor="t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3758363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6732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253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46459"/>
            <a:ext cx="9144000" cy="1111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 userDrawn="1"/>
        </p:nvSpPr>
        <p:spPr>
          <a:xfrm>
            <a:off x="166115" y="177398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 cap="all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3" name="Title 14"/>
          <p:cNvSpPr>
            <a:spLocks noGrp="1"/>
          </p:cNvSpPr>
          <p:nvPr>
            <p:ph type="title" idx="4294967295"/>
          </p:nvPr>
        </p:nvSpPr>
        <p:spPr>
          <a:xfrm>
            <a:off x="249238" y="1930008"/>
            <a:ext cx="7772400" cy="1362075"/>
          </a:xfrm>
        </p:spPr>
        <p:txBody>
          <a:bodyPr/>
          <a:lstStyle/>
          <a:p>
            <a:r>
              <a:rPr lang="en-US" smtClean="0"/>
              <a:t>DIVIDER SLIDE</a:t>
            </a:r>
            <a:br>
              <a:rPr lang="en-US" smtClean="0"/>
            </a:br>
            <a:r>
              <a:rPr lang="en-US" smtClean="0"/>
              <a:t>TITLE PAGE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5503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0273"/>
            <a:ext cx="5111750" cy="51784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7637" y="720274"/>
            <a:ext cx="3008313" cy="92814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67637" y="2058153"/>
            <a:ext cx="3008313" cy="361270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7637" y="1950423"/>
            <a:ext cx="3026712" cy="0"/>
          </a:xfrm>
          <a:prstGeom prst="line">
            <a:avLst/>
          </a:prstGeom>
          <a:ln>
            <a:solidFill>
              <a:srgbClr val="EA00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0762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0432" y="1380067"/>
            <a:ext cx="6443135" cy="3949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2209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848"/>
            <a:ext cx="9144000" cy="12161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161" y="210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61" y="1581254"/>
            <a:ext cx="8229600" cy="406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5369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1" r:id="rId5"/>
    <p:sldLayoutId id="2147483654" r:id="rId6"/>
    <p:sldLayoutId id="2147483662" r:id="rId7"/>
    <p:sldLayoutId id="2147483656" r:id="rId8"/>
    <p:sldLayoutId id="2147483663" r:id="rId9"/>
    <p:sldLayoutId id="2147483664" r:id="rId10"/>
  </p:sldLayoutIdLst>
  <p:transition/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1.png"/><Relationship Id="rId5" Type="http://schemas.openxmlformats.org/officeDocument/2006/relationships/tags" Target="../tags/tag20.xml"/><Relationship Id="rId10" Type="http://schemas.openxmlformats.org/officeDocument/2006/relationships/image" Target="../media/image10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/>
          <p:nvPr/>
        </p:nvSpPr>
        <p:spPr>
          <a:xfrm>
            <a:off x="195263" y="2619464"/>
            <a:ext cx="6608762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err="1" smtClean="0"/>
              <a:t>Zaměstnanecký</a:t>
            </a:r>
            <a:r>
              <a:rPr lang="en-US" sz="2800" dirty="0" smtClean="0"/>
              <a:t> </a:t>
            </a:r>
            <a:r>
              <a:rPr lang="en-US" sz="2800" dirty="0" err="1" smtClean="0"/>
              <a:t>průzkum</a:t>
            </a:r>
            <a:r>
              <a:rPr lang="en-US" sz="2800" dirty="0" smtClean="0"/>
              <a:t> 2019</a:t>
            </a:r>
            <a:endParaRPr lang="en-US" sz="2800" dirty="0"/>
          </a:p>
        </p:txBody>
      </p:sp>
      <p:sp>
        <p:nvSpPr>
          <p:cNvPr id="6" name="Subtitle 2"/>
          <p:cNvSpPr txBox="1"/>
          <p:nvPr/>
        </p:nvSpPr>
        <p:spPr>
          <a:xfrm>
            <a:off x="249237" y="3213189"/>
            <a:ext cx="7596049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smtClean="0"/>
              <a:t>&lt;Insert Unit Name&gt;</a:t>
            </a:r>
            <a:endParaRPr lang="en-US" sz="1900"/>
          </a:p>
        </p:txBody>
      </p:sp>
      <p:grpSp>
        <p:nvGrpSpPr>
          <p:cNvPr id="7" name="team"/>
          <p:cNvGrpSpPr/>
          <p:nvPr/>
        </p:nvGrpSpPr>
        <p:grpSpPr>
          <a:xfrm>
            <a:off x="195263" y="4683214"/>
            <a:ext cx="4059790" cy="2367446"/>
            <a:chOff x="0" y="0"/>
            <a:chExt cx="6618430" cy="42418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78" y="0"/>
              <a:ext cx="1823667" cy="4241814"/>
            </a:xfrm>
            <a:prstGeom prst="rect">
              <a:avLst/>
            </a:prstGeom>
          </p:spPr>
        </p:pic>
        <p:pic>
          <p:nvPicPr>
            <p:cNvPr id="9" name="Weebl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872" y="581978"/>
              <a:ext cx="1882558" cy="30878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2127" y="630278"/>
              <a:ext cx="2333182" cy="31156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0434"/>
              <a:ext cx="1924885" cy="30782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695" y="569266"/>
              <a:ext cx="2052988" cy="312713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9722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Oblasti průzkumu a otázky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POZNÁMKA: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Otázky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s *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na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konci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byly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pokládány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pouze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zaměstnancům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 </a:t>
            </a:r>
            <a:r>
              <a:rPr lang="en-US" sz="900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hlavním</a:t>
            </a:r>
            <a:r>
              <a:rPr lang="en-U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pracovním</a:t>
            </a:r>
            <a:r>
              <a:rPr lang="en-U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poměru</a:t>
            </a:r>
            <a:r>
              <a:rPr lang="en-US" sz="7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  <a:r>
              <a:rPr lang="en-US" sz="7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20510"/>
              </p:ext>
            </p:extLst>
          </p:nvPr>
        </p:nvGraphicFramePr>
        <p:xfrm>
          <a:off x="800100" y="1297922"/>
          <a:ext cx="7543800" cy="520623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00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37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30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Oblast</a:t>
                      </a:r>
                      <a:endParaRPr lang="en-US" sz="1300" dirty="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Otázky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79402" marR="79402" marT="39701" marB="397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Spolupráce</a:t>
                      </a:r>
                      <a:endParaRPr lang="en-US" sz="1000" b="1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40. </a:t>
                      </a:r>
                      <a:r>
                        <a:rPr lang="en-US" sz="1000" dirty="0" err="1" smtClean="0"/>
                        <a:t>Mému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týmu</a:t>
                      </a:r>
                      <a:r>
                        <a:rPr lang="en-US" sz="1000" dirty="0" smtClean="0"/>
                        <a:t> se </a:t>
                      </a:r>
                      <a:r>
                        <a:rPr lang="en-US" sz="1000" dirty="0" err="1" smtClean="0"/>
                        <a:t>dostává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dostatečné</a:t>
                      </a:r>
                      <a:r>
                        <a:rPr lang="en-US" sz="1000" dirty="0" smtClean="0"/>
                        <a:t> a </a:t>
                      </a:r>
                      <a:r>
                        <a:rPr lang="en-US" sz="1000" dirty="0" err="1" smtClean="0"/>
                        <a:t>kvalitní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podpory</a:t>
                      </a:r>
                      <a:r>
                        <a:rPr lang="en-US" sz="1000" dirty="0" smtClean="0"/>
                        <a:t> od </a:t>
                      </a:r>
                      <a:r>
                        <a:rPr lang="en-US" sz="1000" dirty="0" err="1" smtClean="0"/>
                        <a:t>dalších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oddělení</a:t>
                      </a:r>
                      <a:r>
                        <a:rPr lang="en-US" sz="1000" dirty="0" smtClean="0"/>
                        <a:t> z </a:t>
                      </a:r>
                      <a:r>
                        <a:rPr lang="en-US" sz="1000" dirty="0" err="1" smtClean="0"/>
                        <a:t>Centrály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společnosti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dirty="0" smtClean="0"/>
                        <a:t>43. V </a:t>
                      </a:r>
                      <a:r>
                        <a:rPr lang="en-US" sz="1000" dirty="0" err="1" smtClean="0"/>
                        <a:t>mé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pracovní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skupině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panuje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dobrá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spolupráce</a:t>
                      </a:r>
                      <a:r>
                        <a:rPr lang="en-US" sz="1000" dirty="0" smtClean="0"/>
                        <a:t> a </a:t>
                      </a:r>
                      <a:r>
                        <a:rPr lang="en-US" sz="1000" dirty="0" err="1" smtClean="0"/>
                        <a:t>týmová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práce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Pověření zaměstnanců</a:t>
                      </a:r>
                      <a:endParaRPr lang="en-US" sz="1000" b="1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dirty="0" smtClean="0"/>
                        <a:t>28. </a:t>
                      </a:r>
                      <a:r>
                        <a:rPr lang="en-US" sz="1000" dirty="0" err="1" smtClean="0"/>
                        <a:t>Podmínky</a:t>
                      </a:r>
                      <a:r>
                        <a:rPr lang="en-US" sz="1000" dirty="0" smtClean="0"/>
                        <a:t> v </a:t>
                      </a:r>
                      <a:r>
                        <a:rPr lang="en-US" sz="1000" dirty="0" err="1" smtClean="0"/>
                        <a:t>mé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práci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umožňují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být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patřičně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produktivní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pPr lvl="0" algn="l"/>
                      <a:r>
                        <a:rPr lang="en-US" sz="1000" dirty="0" smtClean="0"/>
                        <a:t>33. V </a:t>
                      </a:r>
                      <a:r>
                        <a:rPr lang="en-US" sz="1000" dirty="0" err="1" smtClean="0"/>
                        <a:t>mé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práci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využívám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své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dovednosti</a:t>
                      </a:r>
                      <a:r>
                        <a:rPr lang="en-US" sz="1000" dirty="0" smtClean="0"/>
                        <a:t> a </a:t>
                      </a:r>
                      <a:r>
                        <a:rPr lang="en-US" sz="1000" dirty="0" err="1" smtClean="0"/>
                        <a:t>schopnosti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34. </a:t>
                      </a:r>
                      <a:r>
                        <a:rPr lang="en-US" sz="1000" dirty="0" err="1" smtClean="0"/>
                        <a:t>Moje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práce</a:t>
                      </a:r>
                      <a:r>
                        <a:rPr lang="en-US" sz="1000" dirty="0" smtClean="0"/>
                        <a:t> je </a:t>
                      </a:r>
                      <a:r>
                        <a:rPr lang="en-US" sz="1000" dirty="0" err="1" smtClean="0"/>
                        <a:t>náročná</a:t>
                      </a:r>
                      <a:r>
                        <a:rPr lang="en-US" sz="1000" dirty="0" smtClean="0"/>
                        <a:t> a </a:t>
                      </a:r>
                      <a:r>
                        <a:rPr lang="en-US" sz="1000" dirty="0" err="1" smtClean="0"/>
                        <a:t>dává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možnost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poznat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zajímavé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věci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42. V tom, </a:t>
                      </a:r>
                      <a:r>
                        <a:rPr lang="en-US" sz="1000" dirty="0" err="1" smtClean="0"/>
                        <a:t>abych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svou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práci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mohl</a:t>
                      </a:r>
                      <a:r>
                        <a:rPr lang="en-US" sz="1000" dirty="0" smtClean="0"/>
                        <a:t> / a </a:t>
                      </a:r>
                      <a:r>
                        <a:rPr lang="en-US" sz="1000" dirty="0" err="1" smtClean="0"/>
                        <a:t>dělat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dobře</a:t>
                      </a:r>
                      <a:r>
                        <a:rPr lang="en-US" sz="1000" dirty="0" smtClean="0"/>
                        <a:t>, mi </a:t>
                      </a:r>
                      <a:r>
                        <a:rPr lang="en-US" sz="1000" dirty="0" err="1" smtClean="0"/>
                        <a:t>nebrání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žádné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závažné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překážky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Mise</a:t>
                      </a:r>
                      <a:r>
                        <a:rPr lang="en-US" sz="1000" b="1" baseline="0" smtClean="0"/>
                        <a:t> a hodnoty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smtClean="0"/>
                        <a:t>10.</a:t>
                      </a:r>
                      <a:r>
                        <a:rPr lang="en-US" sz="1000" u="none" strike="noStrike" baseline="0" smtClean="0"/>
                        <a:t> </a:t>
                      </a:r>
                      <a:r>
                        <a:rPr lang="en-US" sz="1000" u="none" strike="noStrike" smtClean="0"/>
                        <a:t>Vím, co je posláním společnosti Aramark. </a:t>
                      </a:r>
                    </a:p>
                    <a:p>
                      <a:pPr algn="l" fontAlgn="ctr"/>
                      <a:r>
                        <a:rPr lang="en-US" sz="1000" u="none" strike="noStrike" smtClean="0"/>
                        <a:t>11. Dobře rozumím poslání společnosti Aramark. </a:t>
                      </a:r>
                    </a:p>
                    <a:p>
                      <a:pPr algn="l" fontAlgn="ctr"/>
                      <a:r>
                        <a:rPr lang="en-US" sz="1000" u="none" strike="noStrike" smtClean="0"/>
                        <a:t>12. Vím, jaké jsou hodnoty společnosti Aramark. </a:t>
                      </a:r>
                    </a:p>
                    <a:p>
                      <a:pPr algn="l" fontAlgn="ctr"/>
                      <a:r>
                        <a:rPr lang="en-US" sz="1000" u="none" strike="noStrike" smtClean="0"/>
                        <a:t>13.</a:t>
                      </a:r>
                      <a:r>
                        <a:rPr lang="en-US" sz="1000" u="none" strike="noStrike" baseline="0" smtClean="0"/>
                        <a:t> </a:t>
                      </a:r>
                      <a:r>
                        <a:rPr lang="en-US" sz="1000" u="none" strike="noStrike" smtClean="0"/>
                        <a:t>Dobře rozumím hodnotám společnosti Aramark.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1089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Řízení výkonu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smtClean="0"/>
                        <a:t>25. Ohledně toho, jak odvádím svou práci, dostávám jasnou a pravidelnou zpětnou vazbu.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smtClean="0"/>
                        <a:t>26. Rozumím tomu, jak je ohodnocen můj pracovní výkon.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smtClean="0"/>
                        <a:t>27. Rozumím tomu, co se ode mě v práci očekává.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712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Zdroje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23. </a:t>
                      </a:r>
                      <a:r>
                        <a:rPr lang="en-US" sz="1000" dirty="0" err="1" smtClean="0"/>
                        <a:t>Mám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informace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potřebné</a:t>
                      </a:r>
                      <a:r>
                        <a:rPr lang="en-US" sz="1000" dirty="0" smtClean="0"/>
                        <a:t> k </a:t>
                      </a:r>
                      <a:r>
                        <a:rPr lang="en-US" sz="1000" dirty="0" err="1" smtClean="0"/>
                        <a:t>tomu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abych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svou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práci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mohl</a:t>
                      </a:r>
                      <a:r>
                        <a:rPr lang="en-US" sz="1000" dirty="0" smtClean="0"/>
                        <a:t> / a </a:t>
                      </a:r>
                      <a:r>
                        <a:rPr lang="en-US" sz="1000" dirty="0" err="1" smtClean="0"/>
                        <a:t>vykonávat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dobře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baseline="0" dirty="0" smtClean="0"/>
                        <a:t>24. </a:t>
                      </a:r>
                      <a:r>
                        <a:rPr lang="en-US" sz="1000" baseline="0" dirty="0" err="1" smtClean="0"/>
                        <a:t>Při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práci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mám</a:t>
                      </a:r>
                      <a:r>
                        <a:rPr lang="en-US" sz="1000" dirty="0" smtClean="0"/>
                        <a:t> k </a:t>
                      </a:r>
                      <a:r>
                        <a:rPr lang="en-US" sz="1000" dirty="0" err="1" smtClean="0"/>
                        <a:t>dispozici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veškeré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náležitosti</a:t>
                      </a:r>
                      <a:r>
                        <a:rPr lang="en-US" sz="1000" dirty="0" smtClean="0"/>
                        <a:t> a </a:t>
                      </a:r>
                      <a:r>
                        <a:rPr lang="en-US" sz="1000" dirty="0" err="1" smtClean="0"/>
                        <a:t>zdroje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které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potřebuji</a:t>
                      </a:r>
                      <a:r>
                        <a:rPr lang="en-US" sz="1000" dirty="0" smtClean="0"/>
                        <a:t> pro to, </a:t>
                      </a:r>
                      <a:r>
                        <a:rPr lang="en-US" sz="1000" dirty="0" err="1" smtClean="0"/>
                        <a:t>abych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svou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práci</a:t>
                      </a:r>
                      <a:r>
                        <a:rPr lang="en-US" sz="1000" dirty="0" smtClean="0"/>
                        <a:t> </a:t>
                      </a:r>
                      <a:br>
                        <a:rPr lang="en-US" sz="1000" dirty="0" smtClean="0"/>
                      </a:br>
                      <a:r>
                        <a:rPr lang="en-US" sz="1000" dirty="0" err="1" smtClean="0"/>
                        <a:t>mohl</a:t>
                      </a:r>
                      <a:r>
                        <a:rPr lang="en-US" sz="1000" dirty="0" smtClean="0"/>
                        <a:t> / a </a:t>
                      </a:r>
                      <a:r>
                        <a:rPr lang="en-US" sz="1000" dirty="0" err="1" smtClean="0"/>
                        <a:t>vykonávat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tak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jak</a:t>
                      </a:r>
                      <a:r>
                        <a:rPr lang="en-US" sz="1000" dirty="0" smtClean="0"/>
                        <a:t> je ode </a:t>
                      </a:r>
                      <a:r>
                        <a:rPr lang="en-US" sz="1000" dirty="0" err="1" smtClean="0"/>
                        <a:t>mne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očekáváno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6558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Kontrola po průzkumu (pouze online)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46. </a:t>
                      </a:r>
                      <a:r>
                        <a:rPr lang="en-US" sz="1000" dirty="0" err="1" smtClean="0"/>
                        <a:t>Zúčastnil</a:t>
                      </a:r>
                      <a:r>
                        <a:rPr lang="en-US" sz="1000" dirty="0" smtClean="0"/>
                        <a:t> / a </a:t>
                      </a:r>
                      <a:r>
                        <a:rPr lang="en-US" sz="1000" dirty="0" err="1" smtClean="0"/>
                        <a:t>jsem</a:t>
                      </a:r>
                      <a:r>
                        <a:rPr lang="en-US" sz="1000" dirty="0" smtClean="0"/>
                        <a:t> se </a:t>
                      </a:r>
                      <a:r>
                        <a:rPr lang="en-US" sz="1000" dirty="0" err="1" smtClean="0"/>
                        <a:t>schůzky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týkající</a:t>
                      </a:r>
                      <a:r>
                        <a:rPr lang="en-US" sz="1000" dirty="0" smtClean="0"/>
                        <a:t> se </a:t>
                      </a:r>
                      <a:r>
                        <a:rPr lang="en-US" sz="1000" dirty="0" err="1" smtClean="0"/>
                        <a:t>zpětné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vazby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ohledně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výsledků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předchozího</a:t>
                      </a:r>
                      <a:r>
                        <a:rPr lang="en-US" sz="1000" dirty="0" smtClean="0"/>
                        <a:t> průzkumu.*</a:t>
                      </a:r>
                    </a:p>
                    <a:p>
                      <a:r>
                        <a:rPr lang="en-US" sz="1000" dirty="0" smtClean="0"/>
                        <a:t>47. Na </a:t>
                      </a:r>
                      <a:r>
                        <a:rPr lang="en-US" sz="1000" dirty="0" err="1" smtClean="0"/>
                        <a:t>základě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problémů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zjištěných</a:t>
                      </a:r>
                      <a:r>
                        <a:rPr lang="en-US" sz="1000" dirty="0" smtClean="0"/>
                        <a:t> v </a:t>
                      </a:r>
                      <a:r>
                        <a:rPr lang="en-US" sz="1000" dirty="0" err="1" smtClean="0"/>
                        <a:t>předchozím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průzkumu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byla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provedena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odpovídající</a:t>
                      </a:r>
                      <a:r>
                        <a:rPr lang="en-US" sz="1000" dirty="0" smtClean="0"/>
                        <a:t> opatření.*</a:t>
                      </a:r>
                    </a:p>
                    <a:p>
                      <a:r>
                        <a:rPr lang="en-US" sz="1000" dirty="0" smtClean="0"/>
                        <a:t>48.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V </a:t>
                      </a:r>
                      <a:r>
                        <a:rPr lang="en-US" sz="1000" dirty="0" err="1" smtClean="0"/>
                        <a:t>důsledku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předešlého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průzkumu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došlo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ke</a:t>
                      </a:r>
                      <a:r>
                        <a:rPr lang="en-US" sz="1000" dirty="0" smtClean="0"/>
                        <a:t> zlepšení.*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Školení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31. </a:t>
                      </a:r>
                      <a:r>
                        <a:rPr lang="en-US" sz="1000" dirty="0" err="1" smtClean="0"/>
                        <a:t>Společnost</a:t>
                      </a:r>
                      <a:r>
                        <a:rPr lang="en-US" sz="1000" dirty="0" smtClean="0"/>
                        <a:t> Aramark mi </a:t>
                      </a:r>
                      <a:r>
                        <a:rPr lang="en-US" sz="1000" dirty="0" err="1" smtClean="0"/>
                        <a:t>poskytuje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patřičná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školení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díky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nimž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mohu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svou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práci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vykonávat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dobře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r>
                        <a:rPr lang="en-US" sz="1000" dirty="0" smtClean="0"/>
                        <a:t>41. </a:t>
                      </a:r>
                      <a:r>
                        <a:rPr lang="en-US" sz="1000" dirty="0" err="1" smtClean="0"/>
                        <a:t>Novým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zaměstnancům</a:t>
                      </a:r>
                      <a:r>
                        <a:rPr lang="en-US" sz="1000" dirty="0" smtClean="0"/>
                        <a:t> se </a:t>
                      </a:r>
                      <a:r>
                        <a:rPr lang="en-US" sz="1000" dirty="0" err="1" smtClean="0"/>
                        <a:t>dostává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patřičných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školení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která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potřebují</a:t>
                      </a:r>
                      <a:r>
                        <a:rPr lang="en-US" sz="1000" dirty="0" smtClean="0"/>
                        <a:t> k </a:t>
                      </a:r>
                      <a:r>
                        <a:rPr lang="en-US" sz="1000" dirty="0" err="1" smtClean="0"/>
                        <a:t>dobrému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vykonávání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své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práce</a:t>
                      </a:r>
                      <a:r>
                        <a:rPr lang="en-US" sz="1000" dirty="0" smtClean="0"/>
                        <a:t>. </a:t>
                      </a:r>
                      <a:endParaRPr lang="en-US" sz="1000" dirty="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42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Práce,</a:t>
                      </a:r>
                      <a:r>
                        <a:rPr lang="en-US" sz="1000" b="1" baseline="0" smtClean="0"/>
                        <a:t> struktura a procesy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16. </a:t>
                      </a:r>
                      <a:r>
                        <a:rPr lang="en-US" sz="1000" dirty="0" err="1" smtClean="0"/>
                        <a:t>Bezpečnost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práce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pracovišti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dirty="0" smtClean="0"/>
                        <a:t>39. </a:t>
                      </a:r>
                      <a:r>
                        <a:rPr lang="en-US" sz="1000" dirty="0" err="1" smtClean="0"/>
                        <a:t>Domnívám</a:t>
                      </a:r>
                      <a:r>
                        <a:rPr lang="en-US" sz="1000" dirty="0" smtClean="0"/>
                        <a:t> se, </a:t>
                      </a:r>
                      <a:r>
                        <a:rPr lang="en-US" sz="1000" dirty="0" err="1" smtClean="0"/>
                        <a:t>že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organizace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práce</a:t>
                      </a:r>
                      <a:r>
                        <a:rPr lang="en-US" sz="1000" dirty="0" smtClean="0"/>
                        <a:t> je v </a:t>
                      </a:r>
                      <a:r>
                        <a:rPr lang="en-US" sz="1000" dirty="0" err="1" smtClean="0"/>
                        <a:t>našem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týmu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dobré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úrovni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123433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Cíle průzkumu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7" y="1307340"/>
            <a:ext cx="8779015" cy="4250207"/>
          </a:xfrm>
        </p:spPr>
        <p:txBody>
          <a:bodyPr>
            <a:normAutofit fontScale="95000" lnSpcReduction="10000"/>
          </a:bodyPr>
          <a:lstStyle/>
          <a:p>
            <a:pPr marL="400050" lvl="1" indent="0">
              <a:buNone/>
            </a:pPr>
            <a:r>
              <a:rPr lang="en-US" sz="2100" dirty="0" err="1"/>
              <a:t>Globální</a:t>
            </a:r>
            <a:r>
              <a:rPr lang="en-US" sz="2100" dirty="0"/>
              <a:t> </a:t>
            </a:r>
            <a:r>
              <a:rPr lang="en-US" sz="2100" dirty="0" err="1"/>
              <a:t>zaměstnanecký</a:t>
            </a:r>
            <a:r>
              <a:rPr lang="en-US" sz="2100" dirty="0"/>
              <a:t> </a:t>
            </a:r>
            <a:r>
              <a:rPr lang="en-US" sz="2100" dirty="0" err="1"/>
              <a:t>průzkum</a:t>
            </a:r>
            <a:r>
              <a:rPr lang="en-US" sz="2100" dirty="0"/>
              <a:t> </a:t>
            </a:r>
            <a:r>
              <a:rPr lang="en-US" sz="2100" dirty="0" err="1"/>
              <a:t>společnosti</a:t>
            </a:r>
            <a:r>
              <a:rPr lang="en-US" sz="2100" dirty="0"/>
              <a:t> </a:t>
            </a:r>
            <a:r>
              <a:rPr lang="en-US" sz="2100" dirty="0" smtClean="0"/>
              <a:t>Aramark </a:t>
            </a:r>
            <a:r>
              <a:rPr lang="en-US" sz="2100" dirty="0" err="1"/>
              <a:t>poskytuje</a:t>
            </a:r>
            <a:r>
              <a:rPr lang="en-US" sz="2100" dirty="0"/>
              <a:t> </a:t>
            </a:r>
            <a:r>
              <a:rPr lang="en-US" sz="2100" dirty="0" err="1"/>
              <a:t>všem</a:t>
            </a:r>
            <a:r>
              <a:rPr lang="en-US" sz="2100" dirty="0"/>
              <a:t> </a:t>
            </a:r>
            <a:r>
              <a:rPr lang="en-US" sz="2100" dirty="0" err="1"/>
              <a:t>zaměstnancům</a:t>
            </a:r>
            <a:r>
              <a:rPr lang="en-US" sz="2100" dirty="0"/>
              <a:t> </a:t>
            </a:r>
            <a:r>
              <a:rPr lang="en-US" sz="2100" dirty="0" err="1"/>
              <a:t>příležitost</a:t>
            </a:r>
            <a:r>
              <a:rPr lang="en-US" sz="2100" dirty="0"/>
              <a:t> </a:t>
            </a:r>
            <a:r>
              <a:rPr lang="en-US" sz="2100" dirty="0" err="1"/>
              <a:t>podělit</a:t>
            </a:r>
            <a:r>
              <a:rPr lang="en-US" sz="2100" dirty="0"/>
              <a:t> se o </a:t>
            </a:r>
            <a:r>
              <a:rPr lang="en-US" sz="2100" dirty="0" err="1"/>
              <a:t>své</a:t>
            </a:r>
            <a:r>
              <a:rPr lang="en-US" sz="2100" dirty="0"/>
              <a:t> </a:t>
            </a:r>
            <a:r>
              <a:rPr lang="en-US" sz="2100" dirty="0" err="1"/>
              <a:t>upřímné</a:t>
            </a:r>
            <a:r>
              <a:rPr lang="en-US" sz="2100" dirty="0"/>
              <a:t>, </a:t>
            </a:r>
            <a:r>
              <a:rPr lang="en-US" sz="2100" dirty="0" err="1"/>
              <a:t>důvěrné</a:t>
            </a:r>
            <a:r>
              <a:rPr lang="en-US" sz="2100" dirty="0"/>
              <a:t> </a:t>
            </a:r>
            <a:r>
              <a:rPr lang="en-US" sz="2100" dirty="0" err="1"/>
              <a:t>názory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společnost</a:t>
            </a:r>
            <a:r>
              <a:rPr lang="en-US" sz="2100" dirty="0"/>
              <a:t> </a:t>
            </a:r>
            <a:r>
              <a:rPr lang="en-US" sz="2100" dirty="0" smtClean="0"/>
              <a:t>Aramark </a:t>
            </a:r>
            <a:r>
              <a:rPr lang="en-US" sz="2100" dirty="0"/>
              <a:t>v </a:t>
            </a:r>
            <a:r>
              <a:rPr lang="en-US" sz="2100" dirty="0" err="1"/>
              <a:t>řadě</a:t>
            </a:r>
            <a:r>
              <a:rPr lang="en-US" sz="2100" dirty="0"/>
              <a:t> </a:t>
            </a:r>
            <a:r>
              <a:rPr lang="en-US" sz="2100" dirty="0" err="1"/>
              <a:t>témat</a:t>
            </a:r>
            <a:r>
              <a:rPr lang="en-US" sz="2100" dirty="0" smtClean="0"/>
              <a:t>.</a:t>
            </a:r>
            <a:endParaRPr lang="en-US" sz="21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Vedení</a:t>
            </a:r>
            <a:r>
              <a:rPr lang="en-US" sz="1900" dirty="0"/>
              <a:t> </a:t>
            </a:r>
            <a:r>
              <a:rPr lang="en-US" sz="1900" dirty="0" err="1"/>
              <a:t>společnosti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Podpora</a:t>
            </a:r>
            <a:r>
              <a:rPr lang="en-US" sz="1900" dirty="0"/>
              <a:t> </a:t>
            </a:r>
            <a:r>
              <a:rPr lang="en-US" sz="1900" dirty="0" err="1" smtClean="0"/>
              <a:t>zaměstnanců</a:t>
            </a:r>
            <a:r>
              <a:rPr lang="en-US" sz="1900" dirty="0" smtClean="0"/>
              <a:t> / </a:t>
            </a:r>
            <a:r>
              <a:rPr lang="en-US" sz="1900" dirty="0" err="1" smtClean="0"/>
              <a:t>zdroje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Nástroje</a:t>
            </a:r>
            <a:r>
              <a:rPr lang="en-US" sz="1900" dirty="0"/>
              <a:t> a </a:t>
            </a:r>
            <a:r>
              <a:rPr lang="en-US" sz="1900" dirty="0" err="1"/>
              <a:t>procesy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Školení</a:t>
            </a:r>
            <a:r>
              <a:rPr lang="en-US" sz="1900" dirty="0"/>
              <a:t> a </a:t>
            </a:r>
            <a:r>
              <a:rPr lang="en-US" sz="1900" dirty="0" err="1" smtClean="0"/>
              <a:t>rozvoj</a:t>
            </a:r>
            <a:endParaRPr lang="en-US" sz="19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400050" lvl="1" indent="0">
              <a:buNone/>
            </a:pPr>
            <a:r>
              <a:rPr lang="en-US" sz="2100" dirty="0" err="1"/>
              <a:t>Výsledky</a:t>
            </a:r>
            <a:r>
              <a:rPr lang="en-US" sz="2100" dirty="0"/>
              <a:t> </a:t>
            </a:r>
            <a:r>
              <a:rPr lang="en-US" sz="2100" dirty="0" err="1"/>
              <a:t>průzkumu</a:t>
            </a:r>
            <a:r>
              <a:rPr lang="en-US" sz="2100" dirty="0"/>
              <a:t> </a:t>
            </a:r>
            <a:r>
              <a:rPr lang="en-US" sz="2100" dirty="0" err="1"/>
              <a:t>pomohou</a:t>
            </a:r>
            <a:r>
              <a:rPr lang="en-US" sz="2100" dirty="0"/>
              <a:t> </a:t>
            </a:r>
            <a:r>
              <a:rPr lang="en-US" sz="2100" dirty="0" err="1"/>
              <a:t>identifikovat</a:t>
            </a:r>
            <a:r>
              <a:rPr lang="en-US" sz="2100" dirty="0"/>
              <a:t> trendy v </a:t>
            </a:r>
            <a:r>
              <a:rPr lang="en-US" sz="2100" dirty="0" err="1"/>
              <a:t>přístupu</a:t>
            </a:r>
            <a:r>
              <a:rPr lang="en-US" sz="2100" dirty="0"/>
              <a:t> </a:t>
            </a:r>
            <a:r>
              <a:rPr lang="en-US" sz="2100" dirty="0" err="1"/>
              <a:t>zaměstnanců</a:t>
            </a:r>
            <a:r>
              <a:rPr lang="en-US" sz="2100" dirty="0"/>
              <a:t> a </a:t>
            </a:r>
            <a:r>
              <a:rPr lang="en-US" sz="2100" dirty="0" err="1"/>
              <a:t>vnímání</a:t>
            </a:r>
            <a:r>
              <a:rPr lang="en-US" sz="2100" dirty="0"/>
              <a:t> v </a:t>
            </a:r>
            <a:r>
              <a:rPr lang="en-US" sz="2100" dirty="0" err="1"/>
              <a:t>průběhu</a:t>
            </a:r>
            <a:r>
              <a:rPr lang="en-US" sz="2100" dirty="0"/>
              <a:t> </a:t>
            </a:r>
            <a:r>
              <a:rPr lang="en-US" sz="2100" dirty="0" err="1" smtClean="0"/>
              <a:t>času</a:t>
            </a:r>
            <a:r>
              <a:rPr lang="en-US" sz="21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400050" lvl="1" indent="0">
              <a:buNone/>
            </a:pPr>
            <a:r>
              <a:rPr lang="en-US" sz="2100" dirty="0" err="1"/>
              <a:t>Vedení</a:t>
            </a:r>
            <a:r>
              <a:rPr lang="en-US" sz="2100" dirty="0"/>
              <a:t> </a:t>
            </a:r>
            <a:r>
              <a:rPr lang="en-US" sz="2100" dirty="0" err="1"/>
              <a:t>bude</a:t>
            </a:r>
            <a:r>
              <a:rPr lang="en-US" sz="2100" dirty="0"/>
              <a:t> </a:t>
            </a:r>
            <a:r>
              <a:rPr lang="en-US" sz="2100" dirty="0" err="1"/>
              <a:t>schopno</a:t>
            </a:r>
            <a:r>
              <a:rPr lang="en-US" sz="2100" dirty="0"/>
              <a:t> </a:t>
            </a:r>
            <a:r>
              <a:rPr lang="en-US" sz="2100" dirty="0" err="1"/>
              <a:t>identifikovat</a:t>
            </a:r>
            <a:r>
              <a:rPr lang="en-US" sz="2100" dirty="0"/>
              <a:t> </a:t>
            </a:r>
            <a:r>
              <a:rPr lang="en-US" sz="2100" dirty="0" err="1"/>
              <a:t>silné</a:t>
            </a:r>
            <a:r>
              <a:rPr lang="en-US" sz="2100" dirty="0"/>
              <a:t> </a:t>
            </a:r>
            <a:r>
              <a:rPr lang="en-US" sz="2100" dirty="0" err="1"/>
              <a:t>stránky</a:t>
            </a:r>
            <a:r>
              <a:rPr lang="en-US" sz="2100" dirty="0"/>
              <a:t> a </a:t>
            </a:r>
            <a:r>
              <a:rPr lang="en-US" sz="2100" dirty="0" err="1"/>
              <a:t>nacházet</a:t>
            </a:r>
            <a:r>
              <a:rPr lang="en-US" sz="2100" dirty="0"/>
              <a:t> </a:t>
            </a:r>
            <a:r>
              <a:rPr lang="en-US" sz="2100" dirty="0" err="1"/>
              <a:t>příležitosti</a:t>
            </a:r>
            <a:r>
              <a:rPr lang="en-US" sz="2100" dirty="0"/>
              <a:t> </a:t>
            </a:r>
            <a:r>
              <a:rPr lang="en-US" sz="2100" dirty="0" err="1"/>
              <a:t>ke</a:t>
            </a:r>
            <a:r>
              <a:rPr lang="en-US" sz="2100" dirty="0"/>
              <a:t> </a:t>
            </a:r>
            <a:r>
              <a:rPr lang="en-US" sz="2100" dirty="0" err="1"/>
              <a:t>zlepšení</a:t>
            </a:r>
            <a:r>
              <a:rPr lang="en-US" sz="2100" dirty="0"/>
              <a:t>, </a:t>
            </a:r>
            <a:r>
              <a:rPr lang="en-US" sz="2100" dirty="0" err="1"/>
              <a:t>čímž</a:t>
            </a:r>
            <a:r>
              <a:rPr lang="en-US" sz="2100" dirty="0"/>
              <a:t> se </a:t>
            </a:r>
            <a:r>
              <a:rPr lang="en-US" sz="2100" dirty="0" err="1"/>
              <a:t>podpoří</a:t>
            </a:r>
            <a:r>
              <a:rPr lang="en-US" sz="2100" dirty="0"/>
              <a:t> </a:t>
            </a:r>
            <a:r>
              <a:rPr lang="en-US" sz="2100" dirty="0" err="1"/>
              <a:t>efektivita</a:t>
            </a:r>
            <a:r>
              <a:rPr lang="en-US" sz="2100" dirty="0"/>
              <a:t> </a:t>
            </a:r>
            <a:r>
              <a:rPr lang="en-US" sz="2100" dirty="0" err="1"/>
              <a:t>společnosti</a:t>
            </a:r>
            <a:r>
              <a:rPr lang="en-US" sz="21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1250337"/>
            <a:ext cx="362804" cy="36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3673103"/>
            <a:ext cx="362804" cy="365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4596664"/>
            <a:ext cx="362804" cy="365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2409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 zaměstnaneckého průzkumu</a:t>
            </a:r>
            <a:endParaRPr lang="en-US"/>
          </a:p>
        </p:txBody>
      </p:sp>
      <p:grpSp>
        <p:nvGrpSpPr>
          <p:cNvPr id="4" name="Administer"/>
          <p:cNvGrpSpPr/>
          <p:nvPr>
            <p:custDataLst>
              <p:tags r:id="rId2"/>
            </p:custDataLst>
          </p:nvPr>
        </p:nvGrpSpPr>
        <p:grpSpPr>
          <a:xfrm>
            <a:off x="3440765" y="1264920"/>
            <a:ext cx="2214361" cy="864046"/>
            <a:chOff x="2846662" y="-4228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2846662" y="-4228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893502" y="4555"/>
              <a:ext cx="2671194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Provedení průzkumu</a:t>
              </a: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Share Results"/>
          <p:cNvGrpSpPr/>
          <p:nvPr>
            <p:custDataLst>
              <p:tags r:id="rId3"/>
            </p:custDataLst>
          </p:nvPr>
        </p:nvGrpSpPr>
        <p:grpSpPr>
          <a:xfrm>
            <a:off x="5928297" y="4401868"/>
            <a:ext cx="2242249" cy="868680"/>
            <a:chOff x="4691765" y="3038880"/>
            <a:chExt cx="2562912" cy="959512"/>
          </a:xfrm>
          <a:solidFill>
            <a:schemeClr val="bg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4691765" y="3038880"/>
              <a:ext cx="2562912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10"/>
            <p:cNvSpPr/>
            <p:nvPr/>
          </p:nvSpPr>
          <p:spPr>
            <a:xfrm>
              <a:off x="4708550" y="3085720"/>
              <a:ext cx="2545422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19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Sdílení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výsledků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1900"/>
                </a:lnSpc>
                <a:defRPr/>
              </a:pP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 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stanovení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priorit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Action Plans"/>
          <p:cNvGrpSpPr/>
          <p:nvPr>
            <p:custDataLst>
              <p:tags r:id="rId4"/>
            </p:custDataLst>
          </p:nvPr>
        </p:nvGrpSpPr>
        <p:grpSpPr>
          <a:xfrm>
            <a:off x="3451602" y="5643438"/>
            <a:ext cx="2214361" cy="868680"/>
            <a:chOff x="2846662" y="406593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2846662" y="406593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13"/>
            <p:cNvSpPr/>
            <p:nvPr/>
          </p:nvSpPr>
          <p:spPr>
            <a:xfrm>
              <a:off x="2902325" y="4112775"/>
              <a:ext cx="2671196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Vytvoření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ct val="900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akčních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plánů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Implement the plan"/>
          <p:cNvGrpSpPr/>
          <p:nvPr>
            <p:custDataLst>
              <p:tags r:id="rId5"/>
            </p:custDataLst>
          </p:nvPr>
        </p:nvGrpSpPr>
        <p:grpSpPr>
          <a:xfrm>
            <a:off x="784602" y="4454454"/>
            <a:ext cx="2214361" cy="868680"/>
            <a:chOff x="1067750" y="3038880"/>
            <a:chExt cx="2764874" cy="959512"/>
          </a:xfrm>
          <a:solidFill>
            <a:srgbClr val="05859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1067750" y="3038880"/>
              <a:ext cx="2764874" cy="9595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ounded Rectangle 16"/>
            <p:cNvSpPr/>
            <p:nvPr/>
          </p:nvSpPr>
          <p:spPr>
            <a:xfrm>
              <a:off x="1328665" y="3075199"/>
              <a:ext cx="220991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2000"/>
                </a:lnSpc>
                <a:defRPr/>
              </a:pPr>
              <a:r>
                <a:rPr 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Implementace </a:t>
              </a:r>
            </a:p>
            <a:p>
              <a:pPr algn="ctr" defTabSz="1066800">
                <a:lnSpc>
                  <a:spcPts val="2000"/>
                </a:lnSpc>
                <a:defRPr/>
              </a:pPr>
              <a:r>
                <a:rPr 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plánů</a:t>
              </a: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Follow Up"/>
          <p:cNvGrpSpPr/>
          <p:nvPr>
            <p:custDataLst>
              <p:tags r:id="rId6"/>
            </p:custDataLst>
          </p:nvPr>
        </p:nvGrpSpPr>
        <p:grpSpPr>
          <a:xfrm>
            <a:off x="764966" y="2415547"/>
            <a:ext cx="2233997" cy="868680"/>
            <a:chOff x="1043232" y="984771"/>
            <a:chExt cx="2789392" cy="663489"/>
          </a:xfrm>
          <a:solidFill>
            <a:srgbClr val="05497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1067750" y="984771"/>
              <a:ext cx="2764874" cy="66348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ounded Rectangle 19"/>
            <p:cNvSpPr/>
            <p:nvPr/>
          </p:nvSpPr>
          <p:spPr>
            <a:xfrm>
              <a:off x="1043232" y="1031610"/>
              <a:ext cx="2671195" cy="58485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1066800">
                <a:lnSpc>
                  <a:spcPts val="1800"/>
                </a:lnSpc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Kontrola a sdělování pokroku</a:t>
              </a:r>
            </a:p>
          </p:txBody>
        </p:sp>
      </p:grpSp>
      <p:grpSp>
        <p:nvGrpSpPr>
          <p:cNvPr id="19" name="Analyze"/>
          <p:cNvGrpSpPr/>
          <p:nvPr>
            <p:custDataLst>
              <p:tags r:id="rId7"/>
            </p:custDataLst>
          </p:nvPr>
        </p:nvGrpSpPr>
        <p:grpSpPr>
          <a:xfrm>
            <a:off x="6096928" y="2432046"/>
            <a:ext cx="2214361" cy="868680"/>
            <a:chOff x="4625574" y="984769"/>
            <a:chExt cx="2764874" cy="959512"/>
          </a:xfrm>
          <a:solidFill>
            <a:srgbClr val="00416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Rounded Rectangle 19"/>
            <p:cNvSpPr/>
            <p:nvPr/>
          </p:nvSpPr>
          <p:spPr>
            <a:xfrm>
              <a:off x="4625574" y="984769"/>
              <a:ext cx="2764874" cy="95951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ounded Rectangle 7"/>
            <p:cNvSpPr/>
            <p:nvPr/>
          </p:nvSpPr>
          <p:spPr>
            <a:xfrm>
              <a:off x="4672414" y="1052651"/>
              <a:ext cx="267119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Analýza a interpretace výsledků</a:t>
              </a: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1594" y="2908377"/>
            <a:ext cx="2460813" cy="1860721"/>
            <a:chOff x="3324036" y="2816937"/>
            <a:chExt cx="2460813" cy="1860721"/>
          </a:xfrm>
        </p:grpSpPr>
        <p:sp>
          <p:nvSpPr>
            <p:cNvPr id="23" name="Oval 22"/>
            <p:cNvSpPr/>
            <p:nvPr/>
          </p:nvSpPr>
          <p:spPr>
            <a:xfrm>
              <a:off x="3600955" y="2844054"/>
              <a:ext cx="1837944" cy="1833604"/>
            </a:xfrm>
            <a:prstGeom prst="ellipse">
              <a:avLst/>
            </a:prstGeom>
            <a:solidFill>
              <a:srgbClr val="EA0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036" y="3068731"/>
              <a:ext cx="1245421" cy="1333137"/>
            </a:xfrm>
            <a:prstGeom prst="rect">
              <a:avLst/>
            </a:prstGeom>
          </p:spPr>
        </p:pic>
        <p:pic>
          <p:nvPicPr>
            <p:cNvPr id="25" name="Picture 24"/>
            <p:cNvPicPr preferRelativeResize="0"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16" y="2816937"/>
              <a:ext cx="1276933" cy="1823316"/>
            </a:xfrm>
            <a:prstGeom prst="rect">
              <a:avLst/>
            </a:prstGeom>
          </p:spPr>
        </p:pic>
      </p:grpSp>
      <p:pic>
        <p:nvPicPr>
          <p:cNvPr id="26" name="last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3382986">
            <a:off x="2586639" y="1351888"/>
            <a:ext cx="447675" cy="727005"/>
          </a:xfrm>
          <a:prstGeom prst="rect">
            <a:avLst/>
          </a:prstGeom>
        </p:spPr>
      </p:pic>
      <p:pic>
        <p:nvPicPr>
          <p:cNvPr id="27" name="5-6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>
            <a:off x="1485029" y="3483123"/>
            <a:ext cx="447675" cy="727005"/>
          </a:xfrm>
          <a:prstGeom prst="rect">
            <a:avLst/>
          </a:prstGeom>
        </p:spPr>
      </p:pic>
      <p:pic>
        <p:nvPicPr>
          <p:cNvPr id="28" name="4-5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9048596">
            <a:off x="2387996" y="5634132"/>
            <a:ext cx="447675" cy="727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8118805">
            <a:off x="6328900" y="1313270"/>
            <a:ext cx="447675" cy="727005"/>
          </a:xfrm>
          <a:prstGeom prst="rect">
            <a:avLst/>
          </a:prstGeom>
        </p:spPr>
      </p:pic>
      <p:pic>
        <p:nvPicPr>
          <p:cNvPr id="30" name="2-3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0989297">
            <a:off x="7322387" y="3505014"/>
            <a:ext cx="447675" cy="727005"/>
          </a:xfrm>
          <a:prstGeom prst="rect">
            <a:avLst/>
          </a:prstGeom>
        </p:spPr>
      </p:pic>
      <p:pic>
        <p:nvPicPr>
          <p:cNvPr id="31" name="3-4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3842290">
            <a:off x="6297705" y="5711820"/>
            <a:ext cx="447675" cy="727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0345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Rámec efektivity zaměstnanců</a:t>
            </a:r>
            <a:endParaRPr lang="en-US"/>
          </a:p>
        </p:txBody>
      </p:sp>
      <p:grpSp>
        <p:nvGrpSpPr>
          <p:cNvPr id="5" name="Group 155"/>
          <p:cNvGrpSpPr/>
          <p:nvPr/>
        </p:nvGrpSpPr>
        <p:grpSpPr>
          <a:xfrm>
            <a:off x="2595218" y="3153255"/>
            <a:ext cx="2468880" cy="1097280"/>
            <a:chOff x="4103384" y="3701897"/>
            <a:chExt cx="2468880" cy="1097280"/>
          </a:xfrm>
        </p:grpSpPr>
        <p:sp>
          <p:nvSpPr>
            <p:cNvPr id="6" name="Rectangle 107"/>
            <p:cNvSpPr>
              <a:spLocks noChangeArrowheads="1"/>
            </p:cNvSpPr>
            <p:nvPr/>
          </p:nvSpPr>
          <p:spPr bwMode="gray">
            <a:xfrm>
              <a:off x="4103384" y="3701897"/>
              <a:ext cx="2468880" cy="1097280"/>
            </a:xfrm>
            <a:prstGeom prst="roundRect">
              <a:avLst/>
            </a:prstGeom>
            <a:solidFill>
              <a:srgbClr val="EB002A"/>
            </a:solidFill>
            <a:ln w="38100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0" tIns="71991" rIns="0" bIns="71991" anchor="ctr" anchorCtr="0"/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75000"/>
                <a:tabLst>
                  <a:tab pos="228573" algn="l"/>
                </a:tabLst>
              </a:pPr>
              <a:r>
                <a:rPr lang="en-US" altLang="ja-JP" sz="1700" b="1" smtClean="0">
                  <a:solidFill>
                    <a:schemeClr val="bg1"/>
                  </a:solidFill>
                  <a:latin typeface="Arial" pitchFamily="34" charset="0"/>
                </a:rPr>
                <a:t>Efektivita</a:t>
              </a:r>
            </a:p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75000"/>
                <a:tabLst>
                  <a:tab pos="228573" algn="l"/>
                </a:tabLst>
              </a:pPr>
              <a:r>
                <a:rPr lang="en-US" altLang="ja-JP" sz="1700" b="1" smtClean="0">
                  <a:solidFill>
                    <a:schemeClr val="bg1"/>
                  </a:solidFill>
                  <a:latin typeface="Arial" pitchFamily="34" charset="0"/>
                </a:rPr>
                <a:t>zaměstnanců</a:t>
              </a:r>
            </a:p>
          </p:txBody>
        </p:sp>
        <p:grpSp>
          <p:nvGrpSpPr>
            <p:cNvPr id="7" name="Group 45"/>
            <p:cNvGrpSpPr>
              <a:grpSpLocks noChangeAspect="1"/>
            </p:cNvGrpSpPr>
            <p:nvPr/>
          </p:nvGrpSpPr>
          <p:grpSpPr>
            <a:xfrm>
              <a:off x="4246253" y="3966276"/>
              <a:ext cx="709730" cy="568522"/>
              <a:chOff x="4093363" y="3985474"/>
              <a:chExt cx="614363" cy="492128"/>
            </a:xfrm>
          </p:grpSpPr>
          <p:sp>
            <p:nvSpPr>
              <p:cNvPr id="8" name="Freeform 32"/>
              <p:cNvSpPr/>
              <p:nvPr/>
            </p:nvSpPr>
            <p:spPr bwMode="auto">
              <a:xfrm>
                <a:off x="4093363" y="3985477"/>
                <a:ext cx="174137" cy="492125"/>
              </a:xfrm>
              <a:custGeom>
                <a:avLst/>
                <a:gdLst>
                  <a:gd name="T0" fmla="*/ 2147483647 w 112"/>
                  <a:gd name="T1" fmla="*/ 2147483647 h 310"/>
                  <a:gd name="T2" fmla="*/ 2147483647 w 112"/>
                  <a:gd name="T3" fmla="*/ 2147483647 h 310"/>
                  <a:gd name="T4" fmla="*/ 2147483647 w 112"/>
                  <a:gd name="T5" fmla="*/ 2147483647 h 310"/>
                  <a:gd name="T6" fmla="*/ 2147483647 w 112"/>
                  <a:gd name="T7" fmla="*/ 2147483647 h 310"/>
                  <a:gd name="T8" fmla="*/ 2147483647 w 112"/>
                  <a:gd name="T9" fmla="*/ 2147483647 h 310"/>
                  <a:gd name="T10" fmla="*/ 2147483647 w 112"/>
                  <a:gd name="T11" fmla="*/ 2147483647 h 310"/>
                  <a:gd name="T12" fmla="*/ 2147483647 w 112"/>
                  <a:gd name="T13" fmla="*/ 2147483647 h 310"/>
                  <a:gd name="T14" fmla="*/ 2147483647 w 112"/>
                  <a:gd name="T15" fmla="*/ 2147483647 h 310"/>
                  <a:gd name="T16" fmla="*/ 2147483647 w 112"/>
                  <a:gd name="T17" fmla="*/ 2147483647 h 310"/>
                  <a:gd name="T18" fmla="*/ 2147483647 w 112"/>
                  <a:gd name="T19" fmla="*/ 2147483647 h 310"/>
                  <a:gd name="T20" fmla="*/ 2147483647 w 112"/>
                  <a:gd name="T21" fmla="*/ 2147483647 h 310"/>
                  <a:gd name="T22" fmla="*/ 2147483647 w 112"/>
                  <a:gd name="T23" fmla="*/ 2147483647 h 310"/>
                  <a:gd name="T24" fmla="*/ 2147483647 w 112"/>
                  <a:gd name="T25" fmla="*/ 2147483647 h 310"/>
                  <a:gd name="T26" fmla="*/ 2147483647 w 112"/>
                  <a:gd name="T27" fmla="*/ 2147483647 h 310"/>
                  <a:gd name="T28" fmla="*/ 2147483647 w 112"/>
                  <a:gd name="T29" fmla="*/ 2147483647 h 310"/>
                  <a:gd name="T30" fmla="*/ 2147483647 w 112"/>
                  <a:gd name="T31" fmla="*/ 2147483647 h 310"/>
                  <a:gd name="T32" fmla="*/ 2147483647 w 112"/>
                  <a:gd name="T33" fmla="*/ 2147483647 h 310"/>
                  <a:gd name="T34" fmla="*/ 2147483647 w 112"/>
                  <a:gd name="T35" fmla="*/ 2147483647 h 310"/>
                  <a:gd name="T36" fmla="*/ 2147483647 w 112"/>
                  <a:gd name="T37" fmla="*/ 2147483647 h 310"/>
                  <a:gd name="T38" fmla="*/ 2147483647 w 112"/>
                  <a:gd name="T39" fmla="*/ 2147483647 h 310"/>
                  <a:gd name="T40" fmla="*/ 2147483647 w 112"/>
                  <a:gd name="T41" fmla="*/ 2147483647 h 310"/>
                  <a:gd name="T42" fmla="*/ 0 w 112"/>
                  <a:gd name="T43" fmla="*/ 2147483647 h 310"/>
                  <a:gd name="T44" fmla="*/ 2147483647 w 112"/>
                  <a:gd name="T45" fmla="*/ 2147483647 h 310"/>
                  <a:gd name="T46" fmla="*/ 2147483647 w 112"/>
                  <a:gd name="T47" fmla="*/ 2147483647 h 310"/>
                  <a:gd name="T48" fmla="*/ 2147483647 w 112"/>
                  <a:gd name="T49" fmla="*/ 2147483647 h 310"/>
                  <a:gd name="T50" fmla="*/ 2147483647 w 112"/>
                  <a:gd name="T51" fmla="*/ 2147483647 h 310"/>
                  <a:gd name="T52" fmla="*/ 2147483647 w 112"/>
                  <a:gd name="T53" fmla="*/ 2147483647 h 310"/>
                  <a:gd name="T54" fmla="*/ 2147483647 w 112"/>
                  <a:gd name="T55" fmla="*/ 2147483647 h 310"/>
                  <a:gd name="T56" fmla="*/ 2147483647 w 112"/>
                  <a:gd name="T57" fmla="*/ 2147483647 h 310"/>
                  <a:gd name="T58" fmla="*/ 2147483647 w 112"/>
                  <a:gd name="T59" fmla="*/ 2147483647 h 310"/>
                  <a:gd name="T60" fmla="*/ 2147483647 w 112"/>
                  <a:gd name="T61" fmla="*/ 2147483647 h 310"/>
                  <a:gd name="T62" fmla="*/ 2147483647 w 112"/>
                  <a:gd name="T63" fmla="*/ 2147483647 h 310"/>
                  <a:gd name="T64" fmla="*/ 2147483647 w 112"/>
                  <a:gd name="T65" fmla="*/ 2147483647 h 310"/>
                  <a:gd name="T66" fmla="*/ 2147483647 w 112"/>
                  <a:gd name="T67" fmla="*/ 2147483647 h 310"/>
                  <a:gd name="T68" fmla="*/ 2147483647 w 112"/>
                  <a:gd name="T69" fmla="*/ 2147483647 h 310"/>
                  <a:gd name="T70" fmla="*/ 2147483647 w 112"/>
                  <a:gd name="T71" fmla="*/ 2147483647 h 310"/>
                  <a:gd name="T72" fmla="*/ 2147483647 w 112"/>
                  <a:gd name="T73" fmla="*/ 2147483647 h 310"/>
                  <a:gd name="T74" fmla="*/ 2147483647 w 112"/>
                  <a:gd name="T75" fmla="*/ 2147483647 h 310"/>
                  <a:gd name="T76" fmla="*/ 2147483647 w 112"/>
                  <a:gd name="T77" fmla="*/ 2147483647 h 310"/>
                  <a:gd name="T78" fmla="*/ 2147483647 w 112"/>
                  <a:gd name="T79" fmla="*/ 2147483647 h 310"/>
                  <a:gd name="T80" fmla="*/ 2147483647 w 112"/>
                  <a:gd name="T81" fmla="*/ 2147483647 h 310"/>
                  <a:gd name="T82" fmla="*/ 2147483647 w 112"/>
                  <a:gd name="T83" fmla="*/ 2147483647 h 310"/>
                  <a:gd name="T84" fmla="*/ 2147483647 w 112"/>
                  <a:gd name="T85" fmla="*/ 2147483647 h 310"/>
                  <a:gd name="T86" fmla="*/ 2147483647 w 112"/>
                  <a:gd name="T87" fmla="*/ 2147483647 h 310"/>
                  <a:gd name="T88" fmla="*/ 2147483647 w 112"/>
                  <a:gd name="T89" fmla="*/ 2147483647 h 310"/>
                  <a:gd name="T90" fmla="*/ 2147483647 w 112"/>
                  <a:gd name="T91" fmla="*/ 0 h 310"/>
                  <a:gd name="T92" fmla="*/ 2147483647 w 112"/>
                  <a:gd name="T93" fmla="*/ 2147483647 h 310"/>
                  <a:gd name="T94" fmla="*/ 2147483647 w 112"/>
                  <a:gd name="T95" fmla="*/ 2147483647 h 310"/>
                  <a:gd name="T96" fmla="*/ 2147483647 w 112"/>
                  <a:gd name="T97" fmla="*/ 2147483647 h 310"/>
                  <a:gd name="T98" fmla="*/ 2147483647 w 112"/>
                  <a:gd name="T99" fmla="*/ 2147483647 h 310"/>
                  <a:gd name="T100" fmla="*/ 2147483647 w 112"/>
                  <a:gd name="T101" fmla="*/ 2147483647 h 310"/>
                  <a:gd name="T102" fmla="*/ 2147483647 w 112"/>
                  <a:gd name="T103" fmla="*/ 2147483647 h 310"/>
                  <a:gd name="T104" fmla="*/ 2147483647 w 112"/>
                  <a:gd name="T105" fmla="*/ 2147483647 h 310"/>
                  <a:gd name="T106" fmla="*/ 2147483647 w 112"/>
                  <a:gd name="T107" fmla="*/ 2147483647 h 310"/>
                  <a:gd name="T108" fmla="*/ 2147483647 w 112"/>
                  <a:gd name="T109" fmla="*/ 2147483647 h 310"/>
                  <a:gd name="T110" fmla="*/ 2147483647 w 112"/>
                  <a:gd name="T111" fmla="*/ 2147483647 h 310"/>
                  <a:gd name="T112" fmla="*/ 2147483647 w 112"/>
                  <a:gd name="T113" fmla="*/ 2147483647 h 310"/>
                  <a:gd name="T114" fmla="*/ 2147483647 w 112"/>
                  <a:gd name="T115" fmla="*/ 2147483647 h 310"/>
                  <a:gd name="T116" fmla="*/ 2147483647 w 112"/>
                  <a:gd name="T117" fmla="*/ 2147483647 h 310"/>
                  <a:gd name="T118" fmla="*/ 2147483647 w 112"/>
                  <a:gd name="T119" fmla="*/ 2147483647 h 310"/>
                  <a:gd name="T120" fmla="*/ 2147483647 w 112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2"/>
                  <a:gd name="T184" fmla="*/ 0 h 310"/>
                  <a:gd name="T185" fmla="*/ 112 w 112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2" h="310">
                    <a:moveTo>
                      <a:pt x="64" y="65"/>
                    </a:move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7"/>
                    </a:lnTo>
                    <a:lnTo>
                      <a:pt x="91" y="68"/>
                    </a:lnTo>
                    <a:lnTo>
                      <a:pt x="92" y="68"/>
                    </a:lnTo>
                    <a:lnTo>
                      <a:pt x="93" y="69"/>
                    </a:lnTo>
                    <a:lnTo>
                      <a:pt x="94" y="69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71"/>
                    </a:lnTo>
                    <a:lnTo>
                      <a:pt x="97" y="72"/>
                    </a:lnTo>
                    <a:lnTo>
                      <a:pt x="98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9"/>
                    </a:lnTo>
                    <a:lnTo>
                      <a:pt x="105" y="80"/>
                    </a:lnTo>
                    <a:lnTo>
                      <a:pt x="105" y="81"/>
                    </a:lnTo>
                    <a:lnTo>
                      <a:pt x="106" y="82"/>
                    </a:lnTo>
                    <a:lnTo>
                      <a:pt x="107" y="83"/>
                    </a:lnTo>
                    <a:lnTo>
                      <a:pt x="107" y="84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10" y="89"/>
                    </a:lnTo>
                    <a:lnTo>
                      <a:pt x="110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1" y="92"/>
                    </a:lnTo>
                    <a:lnTo>
                      <a:pt x="111" y="93"/>
                    </a:lnTo>
                    <a:lnTo>
                      <a:pt x="111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2" y="101"/>
                    </a:lnTo>
                    <a:lnTo>
                      <a:pt x="112" y="175"/>
                    </a:lnTo>
                    <a:lnTo>
                      <a:pt x="112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1" y="182"/>
                    </a:lnTo>
                    <a:lnTo>
                      <a:pt x="111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10" y="186"/>
                    </a:lnTo>
                    <a:lnTo>
                      <a:pt x="109" y="187"/>
                    </a:lnTo>
                    <a:lnTo>
                      <a:pt x="109" y="188"/>
                    </a:lnTo>
                    <a:lnTo>
                      <a:pt x="108" y="189"/>
                    </a:lnTo>
                    <a:lnTo>
                      <a:pt x="108" y="190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2"/>
                    </a:lnTo>
                    <a:lnTo>
                      <a:pt x="106" y="193"/>
                    </a:lnTo>
                    <a:lnTo>
                      <a:pt x="105" y="194"/>
                    </a:lnTo>
                    <a:lnTo>
                      <a:pt x="104" y="195"/>
                    </a:lnTo>
                    <a:lnTo>
                      <a:pt x="103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1" y="198"/>
                    </a:lnTo>
                    <a:lnTo>
                      <a:pt x="100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8" y="200"/>
                    </a:lnTo>
                    <a:lnTo>
                      <a:pt x="97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2" y="203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4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5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8" y="310"/>
                    </a:lnTo>
                    <a:lnTo>
                      <a:pt x="28" y="205"/>
                    </a:lnTo>
                    <a:lnTo>
                      <a:pt x="26" y="205"/>
                    </a:lnTo>
                    <a:lnTo>
                      <a:pt x="25" y="204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8" y="201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6" y="200"/>
                    </a:lnTo>
                    <a:lnTo>
                      <a:pt x="15" y="200"/>
                    </a:lnTo>
                    <a:lnTo>
                      <a:pt x="14" y="199"/>
                    </a:lnTo>
                    <a:lnTo>
                      <a:pt x="13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0" y="197"/>
                    </a:lnTo>
                    <a:lnTo>
                      <a:pt x="10" y="196"/>
                    </a:lnTo>
                    <a:lnTo>
                      <a:pt x="9" y="196"/>
                    </a:lnTo>
                    <a:lnTo>
                      <a:pt x="8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6" y="193"/>
                    </a:lnTo>
                    <a:lnTo>
                      <a:pt x="5" y="192"/>
                    </a:lnTo>
                    <a:lnTo>
                      <a:pt x="4" y="191"/>
                    </a:lnTo>
                    <a:lnTo>
                      <a:pt x="4" y="190"/>
                    </a:lnTo>
                    <a:lnTo>
                      <a:pt x="3" y="190"/>
                    </a:lnTo>
                    <a:lnTo>
                      <a:pt x="3" y="189"/>
                    </a:lnTo>
                    <a:lnTo>
                      <a:pt x="2" y="188"/>
                    </a:lnTo>
                    <a:lnTo>
                      <a:pt x="2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1" y="184"/>
                    </a:lnTo>
                    <a:lnTo>
                      <a:pt x="1" y="183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1" y="96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3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6" y="80"/>
                    </a:lnTo>
                    <a:lnTo>
                      <a:pt x="7" y="79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1" y="74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4" y="72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8" y="62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3" y="15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8" y="28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1"/>
                    </a:lnTo>
                    <a:lnTo>
                      <a:pt x="88" y="32"/>
                    </a:lnTo>
                    <a:lnTo>
                      <a:pt x="88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8" y="36"/>
                    </a:lnTo>
                    <a:lnTo>
                      <a:pt x="88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40"/>
                    </a:lnTo>
                    <a:lnTo>
                      <a:pt x="87" y="41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5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1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79" y="53"/>
                    </a:lnTo>
                    <a:lnTo>
                      <a:pt x="79" y="54"/>
                    </a:lnTo>
                    <a:lnTo>
                      <a:pt x="78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3" y="64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  <p:sp>
            <p:nvSpPr>
              <p:cNvPr id="9" name="Freeform 33"/>
              <p:cNvSpPr/>
              <p:nvPr/>
            </p:nvSpPr>
            <p:spPr bwMode="auto">
              <a:xfrm>
                <a:off x="4312438" y="3985474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79"/>
                    </a:lnTo>
                    <a:lnTo>
                      <a:pt x="104" y="80"/>
                    </a:lnTo>
                    <a:lnTo>
                      <a:pt x="105" y="81"/>
                    </a:lnTo>
                    <a:lnTo>
                      <a:pt x="105" y="82"/>
                    </a:lnTo>
                    <a:lnTo>
                      <a:pt x="106" y="82"/>
                    </a:lnTo>
                    <a:lnTo>
                      <a:pt x="106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4" y="195"/>
                    </a:lnTo>
                    <a:lnTo>
                      <a:pt x="103" y="195"/>
                    </a:lnTo>
                    <a:lnTo>
                      <a:pt x="103" y="196"/>
                    </a:lnTo>
                    <a:lnTo>
                      <a:pt x="102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6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5" y="192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4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34"/>
              <p:cNvSpPr/>
              <p:nvPr/>
            </p:nvSpPr>
            <p:spPr bwMode="auto">
              <a:xfrm>
                <a:off x="4531513" y="3985476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80"/>
                    </a:lnTo>
                    <a:lnTo>
                      <a:pt x="104" y="81"/>
                    </a:lnTo>
                    <a:lnTo>
                      <a:pt x="105" y="82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09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89"/>
                    </a:lnTo>
                    <a:lnTo>
                      <a:pt x="107" y="190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3" y="195"/>
                    </a:lnTo>
                    <a:lnTo>
                      <a:pt x="102" y="196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2" y="205"/>
                    </a:lnTo>
                    <a:lnTo>
                      <a:pt x="82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5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19" y="68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2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</p:grpSp>
      </p:grpSp>
      <p:grpSp>
        <p:nvGrpSpPr>
          <p:cNvPr id="11" name="Group 34"/>
          <p:cNvGrpSpPr/>
          <p:nvPr/>
        </p:nvGrpSpPr>
        <p:grpSpPr>
          <a:xfrm>
            <a:off x="1567817" y="1985952"/>
            <a:ext cx="2982652" cy="1145047"/>
            <a:chOff x="3075983" y="2534594"/>
            <a:chExt cx="2982652" cy="1145047"/>
          </a:xfrm>
        </p:grpSpPr>
        <p:cxnSp>
          <p:nvCxnSpPr>
            <p:cNvPr id="12" name="Elbow Connector 84"/>
            <p:cNvCxnSpPr/>
            <p:nvPr/>
          </p:nvCxnSpPr>
          <p:spPr>
            <a:xfrm>
              <a:off x="5910550" y="2969538"/>
              <a:ext cx="148085" cy="710103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53"/>
            <p:cNvGrpSpPr/>
            <p:nvPr/>
          </p:nvGrpSpPr>
          <p:grpSpPr>
            <a:xfrm>
              <a:off x="3075983" y="2534594"/>
              <a:ext cx="2799842" cy="914400"/>
              <a:chOff x="3052833" y="2534594"/>
              <a:chExt cx="2799842" cy="914400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3052833" y="2534594"/>
                <a:ext cx="2799842" cy="9144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166688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Angažovanost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Závazek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Dobrovolné</a:t>
                </a: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úsilí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5" name="Picture 14" descr="cogs_icon_whit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2492" flipH="1">
                <a:off x="3152422" y="2722307"/>
                <a:ext cx="457200" cy="53897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6" name="Group 65"/>
          <p:cNvGrpSpPr/>
          <p:nvPr/>
        </p:nvGrpSpPr>
        <p:grpSpPr>
          <a:xfrm>
            <a:off x="1567816" y="4250535"/>
            <a:ext cx="2971078" cy="1230421"/>
            <a:chOff x="3075982" y="4799177"/>
            <a:chExt cx="2971078" cy="1230421"/>
          </a:xfrm>
        </p:grpSpPr>
        <p:cxnSp>
          <p:nvCxnSpPr>
            <p:cNvPr id="17" name="Elbow Connector 84"/>
            <p:cNvCxnSpPr/>
            <p:nvPr/>
          </p:nvCxnSpPr>
          <p:spPr>
            <a:xfrm flipV="1">
              <a:off x="5898975" y="4799177"/>
              <a:ext cx="148085" cy="741662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54"/>
            <p:cNvGrpSpPr/>
            <p:nvPr/>
          </p:nvGrpSpPr>
          <p:grpSpPr>
            <a:xfrm>
              <a:off x="3075982" y="5052080"/>
              <a:ext cx="2799843" cy="977518"/>
              <a:chOff x="3052832" y="5052080"/>
              <a:chExt cx="2799843" cy="977518"/>
            </a:xfrm>
          </p:grpSpPr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>
                <a:off x="3052832" y="5052080"/>
                <a:ext cx="2799843" cy="97751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285750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smtClean="0">
                    <a:latin typeface="Arial" pitchFamily="34" charset="0"/>
                    <a:cs typeface="Arial" pitchFamily="34" charset="0"/>
                  </a:rPr>
                  <a:t>Pověření</a:t>
                </a: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smtClean="0">
                    <a:latin typeface="Arial" pitchFamily="34" charset="0"/>
                    <a:cs typeface="Arial" pitchFamily="34" charset="0"/>
                  </a:rPr>
                  <a:t>Optimalizované funkce</a:t>
                </a: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smtClean="0">
                    <a:latin typeface="Arial" pitchFamily="34" charset="0"/>
                    <a:cs typeface="Arial" pitchFamily="34" charset="0"/>
                  </a:rPr>
                  <a:t>Podpůrné prostředí</a:t>
                </a:r>
                <a:endParaRPr lang="ja-JP" altLang="en-US" sz="1400" b="1" smtClean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" name="Picture 19" descr="tool_icon_whit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689456" flipH="1">
                <a:off x="3147530" y="5285299"/>
                <a:ext cx="457200" cy="44796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1" name="Group 73"/>
          <p:cNvGrpSpPr/>
          <p:nvPr/>
        </p:nvGrpSpPr>
        <p:grpSpPr>
          <a:xfrm>
            <a:off x="5088960" y="1665912"/>
            <a:ext cx="2304740" cy="4094043"/>
            <a:chOff x="6597126" y="2214554"/>
            <a:chExt cx="2304740" cy="4094043"/>
          </a:xfrm>
        </p:grpSpPr>
        <p:cxnSp>
          <p:nvCxnSpPr>
            <p:cNvPr id="22" name="Elbow Connector 12"/>
            <p:cNvCxnSpPr/>
            <p:nvPr/>
          </p:nvCxnSpPr>
          <p:spPr>
            <a:xfrm flipV="1">
              <a:off x="6597126" y="4221088"/>
              <a:ext cx="274320" cy="287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1"/>
            <p:cNvSpPr>
              <a:spLocks noChangeArrowheads="1"/>
            </p:cNvSpPr>
            <p:nvPr/>
          </p:nvSpPr>
          <p:spPr bwMode="gray">
            <a:xfrm>
              <a:off x="6888510" y="221455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lvl="0" algn="ctr" fontAlgn="base"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Finanční výkon</a:t>
              </a: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gray">
            <a:xfrm>
              <a:off x="6888510" y="2882700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Spokojenost zákazníků</a:t>
              </a:r>
              <a:endParaRPr lang="en-US" sz="1600" b="1" i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gray">
            <a:xfrm>
              <a:off x="6888510" y="510359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Získání a udržení talentů</a:t>
              </a: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gray">
            <a:xfrm>
              <a:off x="6888510" y="5759957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Výkon zaměstnanců</a:t>
              </a:r>
              <a:endParaRPr lang="en-US" sz="1600" b="1" i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gray">
            <a:xfrm>
              <a:off x="6890186" y="3551132"/>
              <a:ext cx="2011680" cy="1398811"/>
            </a:xfrm>
            <a:prstGeom prst="roundRect">
              <a:avLst/>
            </a:prstGeom>
            <a:solidFill>
              <a:srgbClr val="E70033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0" anchor="t" anchorCtr="0"/>
            <a:lstStyle/>
            <a:p>
              <a:pPr algn="ctr" fontAlgn="base"/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Obchodní výsledky</a:t>
              </a:r>
            </a:p>
          </p:txBody>
        </p:sp>
        <p:pic>
          <p:nvPicPr>
            <p:cNvPr id="28" name="Picture 27" descr="results_icon_HayBlue-White-Grey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1068" y="4033054"/>
              <a:ext cx="1280160" cy="7524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36131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Porozumění výsledkům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22189" y="2725223"/>
            <a:ext cx="7233672" cy="2260064"/>
            <a:chOff x="330601" y="2910879"/>
            <a:chExt cx="8426579" cy="2426632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572000" y="4056063"/>
              <a:ext cx="0" cy="762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lIns="82058" tIns="41029" rIns="82058" bIns="41029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 flipH="1">
              <a:off x="75088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 flipH="1">
              <a:off x="5975350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flipH="1">
              <a:off x="42576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 flipH="1">
              <a:off x="2478088" y="3502025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 flipH="1">
              <a:off x="862013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 flipH="1">
              <a:off x="6861229" y="2942896"/>
              <a:ext cx="1895951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Velmi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slabé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/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Naprosto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nesouhlasím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 flipH="1">
              <a:off x="5691006" y="2910879"/>
              <a:ext cx="1180693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Slabé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/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Nesouhlasím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 flipH="1">
              <a:off x="3578519" y="2929835"/>
              <a:ext cx="1968335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Průměrné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/</a:t>
              </a:r>
            </a:p>
            <a:p>
              <a:pPr algn="ctr"/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Nevím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 flipH="1">
              <a:off x="2208077" y="2929159"/>
              <a:ext cx="1148911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Dobré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/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Souhlasím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 flipH="1">
              <a:off x="330601" y="2941185"/>
              <a:ext cx="1722856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Velmi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dobré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/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Naprosto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souhlasím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84505" y="4972050"/>
              <a:ext cx="2593391" cy="360327"/>
            </a:xfrm>
            <a:prstGeom prst="rect">
              <a:avLst/>
            </a:prstGeom>
            <a:solidFill>
              <a:srgbClr val="92D05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Příznivé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5789866" y="4970463"/>
              <a:ext cx="2669668" cy="360327"/>
            </a:xfrm>
            <a:prstGeom prst="rect">
              <a:avLst/>
            </a:prstGeom>
            <a:solidFill>
              <a:srgbClr val="EA002A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Nepříznivé</a:t>
              </a:r>
              <a:endParaRPr kumimoji="1"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200400" y="4972050"/>
              <a:ext cx="2590800" cy="365461"/>
            </a:xfrm>
            <a:prstGeom prst="rect">
              <a:avLst/>
            </a:prstGeom>
            <a:solidFill>
              <a:srgbClr val="FFC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>
                <a:defRPr/>
              </a:pPr>
              <a:r>
                <a:rPr kumimoji="1" lang="en-GB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Neutrální</a:t>
              </a:r>
              <a:endParaRPr kumimoji="1"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24"/>
            <p:cNvSpPr/>
            <p:nvPr/>
          </p:nvSpPr>
          <p:spPr bwMode="gray">
            <a:xfrm rot="-5400000">
              <a:off x="1646238" y="3554413"/>
              <a:ext cx="596900" cy="1930400"/>
            </a:xfrm>
            <a:prstGeom prst="leftBrace">
              <a:avLst>
                <a:gd name="adj1" fmla="val 2615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25"/>
            <p:cNvSpPr/>
            <p:nvPr/>
          </p:nvSpPr>
          <p:spPr bwMode="gray">
            <a:xfrm rot="16200000">
              <a:off x="6749314" y="3556794"/>
              <a:ext cx="598488" cy="1930400"/>
            </a:xfrm>
            <a:prstGeom prst="leftBrace">
              <a:avLst>
                <a:gd name="adj1" fmla="val 2608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485" y="1396814"/>
            <a:ext cx="8731044" cy="117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 algn="ctr">
              <a:lnSpc>
                <a:spcPct val="110000"/>
              </a:lnSpc>
            </a:pP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Většina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otázek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používá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5bodovou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stupnici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hodnocení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od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Velmi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dobré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Naprosto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souhlasím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Velmi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slabé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Naprosto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nesouhlasím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871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093781"/>
            <a:ext cx="7772400" cy="1362075"/>
          </a:xfrm>
        </p:spPr>
        <p:txBody>
          <a:bodyPr/>
          <a:lstStyle/>
          <a:p>
            <a:r>
              <a:rPr lang="en-US" smtClean="0"/>
              <a:t>Řízení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8254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Vytváření akčních plánů 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819981"/>
              </p:ext>
            </p:extLst>
          </p:nvPr>
        </p:nvGraphicFramePr>
        <p:xfrm>
          <a:off x="490783" y="1365957"/>
          <a:ext cx="8242300" cy="50883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7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6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78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2077"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Příležitost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 uděláme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Termín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dokončení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227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1322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132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91322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89573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120508"/>
            <a:ext cx="7772400" cy="1362075"/>
          </a:xfrm>
        </p:spPr>
        <p:txBody>
          <a:bodyPr/>
          <a:lstStyle/>
          <a:p>
            <a:r>
              <a:rPr lang="en-US" smtClean="0"/>
              <a:t>Příloha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967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Oblasti průzkumu a otázky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11452"/>
              </p:ext>
            </p:extLst>
          </p:nvPr>
        </p:nvGraphicFramePr>
        <p:xfrm>
          <a:off x="800100" y="1268453"/>
          <a:ext cx="7543800" cy="50167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12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0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421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Oblast</a:t>
                      </a:r>
                      <a:endParaRPr lang="en-US" sz="1300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Otázky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100779" marR="100779" marT="50390" marB="50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Autorita a posílení pravomocí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1000" u="none" strike="noStrike" dirty="0" smtClean="0"/>
                        <a:t>21. </a:t>
                      </a:r>
                      <a:r>
                        <a:rPr lang="en-US" sz="1000" u="none" strike="noStrike" dirty="0" err="1" smtClean="0"/>
                        <a:t>Mám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dostatek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pravomocí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svou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práci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vykonávat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efektivně</a:t>
                      </a:r>
                      <a:r>
                        <a:rPr lang="en-US" sz="1000" u="none" strike="noStrike" dirty="0" smtClean="0"/>
                        <a:t>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22. </a:t>
                      </a:r>
                      <a:r>
                        <a:rPr lang="en-US" sz="1000" u="none" strike="noStrike" dirty="0" err="1" smtClean="0"/>
                        <a:t>Mám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příležitost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uvést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své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nápady</a:t>
                      </a:r>
                      <a:r>
                        <a:rPr lang="en-US" sz="1000" u="none" strike="noStrike" dirty="0" smtClean="0"/>
                        <a:t> v </a:t>
                      </a:r>
                      <a:r>
                        <a:rPr lang="en-US" sz="1000" u="none" strike="noStrike" dirty="0" err="1" smtClean="0"/>
                        <a:t>praxi</a:t>
                      </a:r>
                      <a:r>
                        <a:rPr lang="en-US" sz="1000" u="none" strike="noStrike" dirty="0" smtClean="0"/>
                        <a:t>. 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Jasné a slibné</a:t>
                      </a:r>
                      <a:r>
                        <a:rPr lang="en-US" sz="1000" b="1" baseline="0" smtClean="0"/>
                        <a:t> směřování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1. </a:t>
                      </a:r>
                      <a:r>
                        <a:rPr lang="en-US" sz="1000" u="none" strike="noStrike" dirty="0" err="1" smtClean="0"/>
                        <a:t>Strategii</a:t>
                      </a:r>
                      <a:r>
                        <a:rPr lang="en-US" sz="1000" u="none" strike="noStrike" dirty="0" smtClean="0"/>
                        <a:t> a </a:t>
                      </a:r>
                      <a:r>
                        <a:rPr lang="en-US" sz="1000" u="none" strike="noStrike" dirty="0" err="1" smtClean="0"/>
                        <a:t>cílům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společnosti</a:t>
                      </a:r>
                      <a:r>
                        <a:rPr lang="en-US" sz="1000" u="none" strike="noStrike" dirty="0" smtClean="0"/>
                        <a:t> Aramark </a:t>
                      </a:r>
                      <a:r>
                        <a:rPr lang="en-US" sz="1000" u="none" strike="noStrike" dirty="0" err="1" smtClean="0"/>
                        <a:t>dobře</a:t>
                      </a:r>
                      <a:r>
                        <a:rPr lang="en-US" sz="1000" u="none" strike="noStrike" dirty="0" smtClean="0"/>
                        <a:t> rozumím.*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2. </a:t>
                      </a:r>
                      <a:r>
                        <a:rPr lang="en-US" sz="1000" u="none" strike="noStrike" dirty="0" err="1" smtClean="0"/>
                        <a:t>Domnívám</a:t>
                      </a:r>
                      <a:r>
                        <a:rPr lang="en-US" sz="1000" u="none" strike="noStrike" dirty="0" smtClean="0"/>
                        <a:t> se, </a:t>
                      </a:r>
                      <a:r>
                        <a:rPr lang="en-US" sz="1000" u="none" strike="noStrike" dirty="0" err="1" smtClean="0"/>
                        <a:t>že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moje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práce</a:t>
                      </a:r>
                      <a:r>
                        <a:rPr lang="en-US" sz="1000" u="none" strike="noStrike" dirty="0" smtClean="0"/>
                        <a:t> je pro </a:t>
                      </a:r>
                      <a:r>
                        <a:rPr lang="en-US" sz="1000" u="none" strike="noStrike" dirty="0" err="1" smtClean="0"/>
                        <a:t>společnost</a:t>
                      </a:r>
                      <a:r>
                        <a:rPr lang="en-US" sz="1000" u="none" strike="noStrike" dirty="0" smtClean="0"/>
                        <a:t> Aramark </a:t>
                      </a:r>
                      <a:r>
                        <a:rPr lang="en-US" sz="1000" u="none" strike="noStrike" dirty="0" err="1" smtClean="0"/>
                        <a:t>přínosem</a:t>
                      </a:r>
                      <a:r>
                        <a:rPr lang="en-US" sz="1000" u="none" strike="noStrike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Důvěra</a:t>
                      </a:r>
                      <a:r>
                        <a:rPr lang="en-US" sz="1000" b="1" baseline="0" smtClean="0"/>
                        <a:t> ve vedení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8. </a:t>
                      </a:r>
                      <a:r>
                        <a:rPr lang="en-US" sz="1000" dirty="0" err="1" smtClean="0"/>
                        <a:t>Domnívám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se, </a:t>
                      </a:r>
                      <a:r>
                        <a:rPr lang="en-US" sz="1000" dirty="0" err="1" smtClean="0"/>
                        <a:t>že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společnost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má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trhu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velmi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dobré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postavení</a:t>
                      </a:r>
                      <a:r>
                        <a:rPr lang="en-US" sz="1000" dirty="0" smtClean="0"/>
                        <a:t> a </a:t>
                      </a:r>
                      <a:r>
                        <a:rPr lang="en-US" sz="1000" dirty="0" err="1" smtClean="0"/>
                        <a:t>jméno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9. </a:t>
                      </a:r>
                      <a:r>
                        <a:rPr lang="en-US" sz="1000" dirty="0" err="1" smtClean="0"/>
                        <a:t>Dle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mého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názoru</a:t>
                      </a:r>
                      <a:r>
                        <a:rPr lang="en-US" sz="1000" dirty="0" smtClean="0"/>
                        <a:t> je </a:t>
                      </a:r>
                      <a:r>
                        <a:rPr lang="en-US" sz="1000" dirty="0" err="1" smtClean="0"/>
                        <a:t>společnost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celkově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řízena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efektivně</a:t>
                      </a:r>
                      <a:r>
                        <a:rPr lang="en-US" sz="1000" dirty="0" smtClean="0"/>
                        <a:t> a </a:t>
                      </a:r>
                      <a:r>
                        <a:rPr lang="en-US" sz="1000" dirty="0" err="1" smtClean="0"/>
                        <a:t>dobře</a:t>
                      </a:r>
                      <a:r>
                        <a:rPr lang="en-US" sz="1000" dirty="0" smtClean="0"/>
                        <a:t>.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19. </a:t>
                      </a:r>
                      <a:r>
                        <a:rPr lang="en-US" sz="1000" dirty="0" err="1" smtClean="0"/>
                        <a:t>Otevřená</a:t>
                      </a:r>
                      <a:r>
                        <a:rPr lang="en-US" sz="1000" dirty="0" smtClean="0"/>
                        <a:t> a </a:t>
                      </a:r>
                      <a:r>
                        <a:rPr lang="en-US" sz="1000" dirty="0" err="1" smtClean="0"/>
                        <a:t>upřímná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komunikace</a:t>
                      </a:r>
                      <a:r>
                        <a:rPr lang="en-US" sz="1000" dirty="0" smtClean="0"/>
                        <a:t> se </a:t>
                      </a:r>
                      <a:r>
                        <a:rPr lang="en-US" sz="1000" dirty="0" err="1" smtClean="0"/>
                        <a:t>zaměstnanci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20. </a:t>
                      </a:r>
                      <a:r>
                        <a:rPr lang="en-US" sz="1000" dirty="0" err="1" smtClean="0"/>
                        <a:t>Celková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důvěra</a:t>
                      </a:r>
                      <a:r>
                        <a:rPr lang="en-US" sz="1000" dirty="0" smtClean="0"/>
                        <a:t> v </a:t>
                      </a:r>
                      <a:r>
                        <a:rPr lang="en-US" sz="1000" dirty="0" err="1" smtClean="0"/>
                        <a:t>tým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vedoucích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pracovníků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společnosti</a:t>
                      </a:r>
                      <a:r>
                        <a:rPr lang="en-US" sz="1000" dirty="0" smtClean="0"/>
                        <a:t> Aramark*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44. </a:t>
                      </a:r>
                      <a:r>
                        <a:rPr lang="en-US" sz="1000" dirty="0" err="1" smtClean="0"/>
                        <a:t>Domnívám</a:t>
                      </a:r>
                      <a:r>
                        <a:rPr lang="en-US" sz="1000" dirty="0" smtClean="0"/>
                        <a:t> se, </a:t>
                      </a:r>
                      <a:r>
                        <a:rPr lang="en-US" sz="1000" dirty="0" err="1" smtClean="0"/>
                        <a:t>že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získané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informace</a:t>
                      </a:r>
                      <a:r>
                        <a:rPr lang="en-US" sz="1000" dirty="0" smtClean="0"/>
                        <a:t> z </a:t>
                      </a:r>
                      <a:r>
                        <a:rPr lang="en-US" sz="1000" dirty="0" err="1" smtClean="0"/>
                        <a:t>tohoto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průzkumu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budou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využity</a:t>
                      </a:r>
                      <a:r>
                        <a:rPr lang="en-US" sz="1000" dirty="0" smtClean="0"/>
                        <a:t> k </a:t>
                      </a:r>
                      <a:r>
                        <a:rPr lang="en-US" sz="1000" dirty="0" err="1" smtClean="0"/>
                        <a:t>řešení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problematických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oblastí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Příležitosti k rozvoji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17. </a:t>
                      </a:r>
                      <a:r>
                        <a:rPr lang="en-US" sz="1000" dirty="0" err="1" smtClean="0"/>
                        <a:t>Možnost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učit</a:t>
                      </a:r>
                      <a:r>
                        <a:rPr lang="en-US" sz="1000" dirty="0" smtClean="0"/>
                        <a:t> se a </a:t>
                      </a:r>
                      <a:r>
                        <a:rPr lang="en-US" sz="1000" dirty="0" err="1" smtClean="0"/>
                        <a:t>rozvíjet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své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dovednosti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18. </a:t>
                      </a:r>
                      <a:r>
                        <a:rPr lang="en-US" sz="1000" dirty="0" err="1" smtClean="0"/>
                        <a:t>Možnost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dosahovat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osobních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kariérních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cílů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společnosti</a:t>
                      </a:r>
                      <a:r>
                        <a:rPr lang="en-US" sz="1000" dirty="0" smtClean="0"/>
                        <a:t> Aramark.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38.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err="1" smtClean="0"/>
                        <a:t>Při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rozvíjení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svých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dovedností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cítím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patřičnou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podporu</a:t>
                      </a:r>
                      <a:r>
                        <a:rPr lang="en-US" sz="1000" dirty="0" smtClean="0"/>
                        <a:t> od </a:t>
                      </a:r>
                      <a:r>
                        <a:rPr lang="en-US" sz="1000" dirty="0" err="1" smtClean="0"/>
                        <a:t>svého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nadřízeného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pracovníka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Různorodost a inkluze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6. </a:t>
                      </a:r>
                      <a:r>
                        <a:rPr lang="en-US" sz="1000" dirty="0" err="1" smtClean="0"/>
                        <a:t>Společnost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rozumí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rozdílnostem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mezi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zaměstnanci</a:t>
                      </a:r>
                      <a:r>
                        <a:rPr lang="en-US" sz="1000" dirty="0" smtClean="0"/>
                        <a:t> a </a:t>
                      </a:r>
                      <a:r>
                        <a:rPr lang="en-US" sz="1000" dirty="0" err="1" smtClean="0"/>
                        <a:t>oceňuje</a:t>
                      </a:r>
                      <a:r>
                        <a:rPr lang="en-US" sz="1000" dirty="0" smtClean="0"/>
                        <a:t> je.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7. </a:t>
                      </a:r>
                      <a:r>
                        <a:rPr lang="en-US" sz="1000" dirty="0" err="1" smtClean="0"/>
                        <a:t>Celkově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společnost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usiluje</a:t>
                      </a:r>
                      <a:r>
                        <a:rPr lang="en-US" sz="1000" dirty="0" smtClean="0"/>
                        <a:t> o to, aby </a:t>
                      </a:r>
                      <a:r>
                        <a:rPr lang="en-US" sz="1000" dirty="0" err="1" smtClean="0"/>
                        <a:t>všem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zaměstnancům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zajistila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stejné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příležitosti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Angažovanost</a:t>
                      </a:r>
                      <a:r>
                        <a:rPr lang="en-US" sz="1000" b="1" baseline="0" smtClean="0"/>
                        <a:t> zaměstnanců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3. Na </a:t>
                      </a:r>
                      <a:r>
                        <a:rPr lang="en-US" sz="1000" dirty="0" err="1" smtClean="0"/>
                        <a:t>práci</a:t>
                      </a:r>
                      <a:r>
                        <a:rPr lang="en-US" sz="1000" dirty="0" smtClean="0"/>
                        <a:t> pro </a:t>
                      </a:r>
                      <a:r>
                        <a:rPr lang="en-US" sz="1000" dirty="0" err="1" smtClean="0"/>
                        <a:t>společnost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jsem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pyšný</a:t>
                      </a:r>
                      <a:r>
                        <a:rPr lang="en-US" sz="1000" dirty="0" smtClean="0"/>
                        <a:t> / </a:t>
                      </a:r>
                      <a:r>
                        <a:rPr lang="en-US" sz="1000" dirty="0" err="1" smtClean="0"/>
                        <a:t>pyšná</a:t>
                      </a:r>
                      <a:r>
                        <a:rPr lang="en-US" sz="1000" dirty="0" smtClean="0"/>
                        <a:t>.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4. </a:t>
                      </a:r>
                      <a:r>
                        <a:rPr lang="en-US" sz="1000" dirty="0" err="1" smtClean="0"/>
                        <a:t>Společnost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bych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doporučil</a:t>
                      </a:r>
                      <a:r>
                        <a:rPr lang="en-US" sz="1000" dirty="0" smtClean="0"/>
                        <a:t> / a </a:t>
                      </a:r>
                      <a:r>
                        <a:rPr lang="en-US" sz="1000" dirty="0" err="1" smtClean="0"/>
                        <a:t>jako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pracoviště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rodině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nebo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kamarádům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5. </a:t>
                      </a:r>
                      <a:r>
                        <a:rPr lang="en-US" sz="1000" dirty="0" err="1" smtClean="0"/>
                        <a:t>Společnost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mě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neustále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motivuje</a:t>
                      </a:r>
                      <a:r>
                        <a:rPr lang="en-US" sz="1000" dirty="0" smtClean="0"/>
                        <a:t> k </a:t>
                      </a:r>
                      <a:r>
                        <a:rPr lang="en-US" sz="1000" dirty="0" err="1" smtClean="0"/>
                        <a:t>větší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píli</a:t>
                      </a:r>
                      <a:r>
                        <a:rPr lang="en-US" sz="1000" dirty="0" smtClean="0"/>
                        <a:t> a </a:t>
                      </a:r>
                      <a:r>
                        <a:rPr lang="en-US" sz="1000" dirty="0" err="1" smtClean="0"/>
                        <a:t>sebezdokonalování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29. V </a:t>
                      </a:r>
                      <a:r>
                        <a:rPr lang="en-US" sz="1000" dirty="0" err="1" smtClean="0"/>
                        <a:t>práci</a:t>
                      </a:r>
                      <a:r>
                        <a:rPr lang="en-US" sz="1000" dirty="0" smtClean="0"/>
                        <a:t> se </a:t>
                      </a:r>
                      <a:r>
                        <a:rPr lang="en-US" sz="1000" dirty="0" err="1" smtClean="0"/>
                        <a:t>cítím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být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motivován</a:t>
                      </a:r>
                      <a:r>
                        <a:rPr lang="en-US" sz="1000" dirty="0" smtClean="0"/>
                        <a:t> / a </a:t>
                      </a:r>
                      <a:r>
                        <a:rPr lang="en-US" sz="1000" dirty="0" err="1" smtClean="0"/>
                        <a:t>pracovat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nad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rámec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svých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daných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úkolů</a:t>
                      </a:r>
                      <a:r>
                        <a:rPr lang="en-US" sz="1000" dirty="0" smtClean="0"/>
                        <a:t> a </a:t>
                      </a:r>
                      <a:r>
                        <a:rPr lang="en-US" sz="1000" dirty="0" err="1" smtClean="0"/>
                        <a:t>povinností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45. </a:t>
                      </a:r>
                      <a:r>
                        <a:rPr lang="en-US" sz="1000" dirty="0" err="1" smtClean="0"/>
                        <a:t>Pokud</a:t>
                      </a:r>
                      <a:r>
                        <a:rPr lang="en-US" sz="1000" dirty="0" smtClean="0"/>
                        <a:t> by </a:t>
                      </a:r>
                      <a:r>
                        <a:rPr lang="en-US" sz="1000" dirty="0" err="1" smtClean="0"/>
                        <a:t>záleželo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vás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jak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dlouho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zamýšlíte</a:t>
                      </a:r>
                      <a:r>
                        <a:rPr lang="en-US" sz="1000" dirty="0" smtClean="0"/>
                        <a:t> pro </a:t>
                      </a:r>
                      <a:r>
                        <a:rPr lang="en-US" sz="1000" dirty="0" err="1" smtClean="0"/>
                        <a:t>společnost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pracovat</a:t>
                      </a:r>
                      <a:r>
                        <a:rPr lang="en-US" sz="1000" dirty="0" smtClean="0"/>
                        <a:t>?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Zaměření na kvalitu a zákazníky</a:t>
                      </a:r>
                      <a:endParaRPr lang="en-US" sz="1000" b="1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14. </a:t>
                      </a:r>
                      <a:r>
                        <a:rPr lang="en-US" sz="1000" dirty="0" err="1" smtClean="0"/>
                        <a:t>Kvalita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zákaznického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servisu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který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společnost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poskytuje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15. </a:t>
                      </a:r>
                      <a:r>
                        <a:rPr lang="en-US" sz="1000" dirty="0" err="1" smtClean="0"/>
                        <a:t>Kvalita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klientské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podpory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tj</a:t>
                      </a:r>
                      <a:r>
                        <a:rPr lang="en-US" sz="1000" dirty="0" smtClean="0"/>
                        <a:t>. </a:t>
                      </a:r>
                      <a:r>
                        <a:rPr lang="en-US" sz="1000" dirty="0" err="1" smtClean="0"/>
                        <a:t>vstřícnost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flexibilita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rychlost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komunikace</a:t>
                      </a:r>
                      <a:r>
                        <a:rPr lang="en-US" sz="1000" dirty="0" smtClean="0"/>
                        <a:t>) </a:t>
                      </a:r>
                      <a:r>
                        <a:rPr lang="en-US" sz="1000" dirty="0" err="1" smtClean="0"/>
                        <a:t>společnosti</a:t>
                      </a:r>
                      <a:r>
                        <a:rPr lang="en-US" sz="1000" dirty="0" smtClean="0"/>
                        <a:t> Aramark*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30.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Moji </a:t>
                      </a:r>
                      <a:r>
                        <a:rPr lang="en-US" sz="1000" dirty="0" err="1" smtClean="0"/>
                        <a:t>spolupracovníci</a:t>
                      </a:r>
                      <a:r>
                        <a:rPr lang="en-US" sz="1000" dirty="0" smtClean="0"/>
                        <a:t> v </a:t>
                      </a:r>
                      <a:r>
                        <a:rPr lang="en-US" sz="1000" dirty="0" err="1" smtClean="0"/>
                        <a:t>týmu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cítí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závazek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odvádět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vysoce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kvalitní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službu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zákazníkům</a:t>
                      </a:r>
                      <a:r>
                        <a:rPr lang="en-US" sz="1000" dirty="0" smtClean="0"/>
                        <a:t> a </a:t>
                      </a:r>
                      <a:r>
                        <a:rPr lang="en-US" sz="1000" dirty="0" err="1" smtClean="0"/>
                        <a:t>klientům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238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Respekt</a:t>
                      </a:r>
                      <a:r>
                        <a:rPr lang="en-US" sz="1000" b="1" dirty="0" smtClean="0"/>
                        <a:t> a </a:t>
                      </a:r>
                      <a:r>
                        <a:rPr lang="en-US" sz="1000" b="1" dirty="0" err="1" smtClean="0"/>
                        <a:t>uznání</a:t>
                      </a:r>
                      <a:endParaRPr lang="en-US" sz="1000" b="1" dirty="0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32. </a:t>
                      </a:r>
                      <a:r>
                        <a:rPr lang="en-US" sz="1000" dirty="0" err="1" smtClean="0"/>
                        <a:t>Společnost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mě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podporuje</a:t>
                      </a:r>
                      <a:r>
                        <a:rPr lang="en-US" sz="1000" dirty="0" smtClean="0"/>
                        <a:t> v </a:t>
                      </a:r>
                      <a:r>
                        <a:rPr lang="en-US" sz="1000" dirty="0" err="1" smtClean="0"/>
                        <a:t>dosahování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rozumné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rovnováhy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mezi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pracovním</a:t>
                      </a:r>
                      <a:r>
                        <a:rPr lang="en-US" sz="1000" dirty="0" smtClean="0"/>
                        <a:t> a </a:t>
                      </a:r>
                      <a:r>
                        <a:rPr lang="en-US" sz="1000" dirty="0" err="1" smtClean="0"/>
                        <a:t>osobním</a:t>
                      </a:r>
                      <a:r>
                        <a:rPr lang="en-US" sz="1000" dirty="0" smtClean="0"/>
                        <a:t> životem.*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35. </a:t>
                      </a:r>
                      <a:r>
                        <a:rPr lang="en-US" sz="1000" dirty="0" err="1" smtClean="0"/>
                        <a:t>Jako</a:t>
                      </a:r>
                      <a:r>
                        <a:rPr lang="en-US" sz="1000" dirty="0" smtClean="0"/>
                        <a:t> s </a:t>
                      </a:r>
                      <a:r>
                        <a:rPr lang="en-US" sz="1000" dirty="0" err="1" smtClean="0"/>
                        <a:t>jedincem</a:t>
                      </a:r>
                      <a:r>
                        <a:rPr lang="en-US" sz="1000" dirty="0" smtClean="0"/>
                        <a:t> je se </a:t>
                      </a:r>
                      <a:r>
                        <a:rPr lang="en-US" sz="1000" dirty="0" err="1" smtClean="0"/>
                        <a:t>mnou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zacházeno</a:t>
                      </a:r>
                      <a:r>
                        <a:rPr lang="en-US" sz="1000" dirty="0" smtClean="0"/>
                        <a:t> s </a:t>
                      </a:r>
                      <a:r>
                        <a:rPr lang="en-US" sz="1000" dirty="0" err="1" smtClean="0"/>
                        <a:t>respektem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36. </a:t>
                      </a:r>
                      <a:r>
                        <a:rPr lang="en-US" sz="1000" dirty="0" err="1" smtClean="0"/>
                        <a:t>Za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dobře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odvedenou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práci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cítím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uznání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37. </a:t>
                      </a:r>
                      <a:r>
                        <a:rPr lang="en-US" sz="1000" dirty="0" err="1" smtClean="0"/>
                        <a:t>Cítím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že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jsem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svoje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pracovní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nasazení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dobře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oceněn</a:t>
                      </a:r>
                      <a:r>
                        <a:rPr lang="en-US" sz="1000" dirty="0" smtClean="0"/>
                        <a:t> / a.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POZNÁMKA: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Otázky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s *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na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konci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byly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pokládány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pouze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zaměstnancům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 </a:t>
            </a:r>
            <a:r>
              <a:rPr lang="en-US" sz="900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hlavním</a:t>
            </a:r>
            <a:r>
              <a:rPr lang="en-U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pracovním</a:t>
            </a:r>
            <a:r>
              <a:rPr lang="en-U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poměru</a:t>
            </a:r>
            <a:r>
              <a:rPr lang="en-US" sz="7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  <a:r>
              <a:rPr lang="en-US" sz="7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3761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AUNCH_URL" val="presentation.html"/>
  <p:tag name="ARTICULATE_LMS" val="0"/>
  <p:tag name="ARTICULATE_LOGO" val="(None selected)"/>
  <p:tag name="ARTICULATE_META_COURSE_ID" val="5gSs4lPfzaU_course_id"/>
  <p:tag name="ARTICULATE_META_COURSE_VERSION_SET" val="True"/>
  <p:tag name="ARTICULATE_META_NAME_SET" val="True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ER" val="(None selected)"/>
  <p:tag name="ARTICULATE_PRESENTER_GUID" val="9869030842"/>
  <p:tag name="ARTICULATE_PRESENTER_VERSION" val="7"/>
  <p:tag name="ARTICULATE_PROJECT_CHECK" val="0"/>
  <p:tag name="ARTICULATE_REFERENCE_1" val="Z:\InstructionalDesign\templates and settings\Articulate\Interface Help\Articulate 2013\help_v8_resources.pdf"/>
  <p:tag name="ARTICULATE_REFERENCE_COUNT" val="1"/>
  <p:tag name="ARTICULATE_REFERENCE_TITLE_1" val="help_v8_resources"/>
  <p:tag name="ARTICULATE_REFERENCE_TYPE_1" val="1"/>
  <p:tag name="ARTICULATE_TEMPLATE" val="Restricted"/>
  <p:tag name="ARTICULATE_TEMPLATE_GUID" val="ad2dcc11-8668-4370-8da9-71cfcb842517"/>
  <p:tag name="ARTICULATE_USED_PAGE_ORIENTATION" val="1"/>
  <p:tag name="ARTICULATE_USED_PAGE_SIZE" val="1"/>
  <p:tag name="AS_NET" val="4.0.30319.18444"/>
  <p:tag name="AS_OS" val="Microsoft Windows NT 6.1.7601 Service Pack 1"/>
  <p:tag name="AS_RELEASE_DATE" val="2016.01.27"/>
  <p:tag name="AS_TITLE" val="Aspose.Slides for .NET 4.0 Client Profile"/>
  <p:tag name="AS_VERSION" val="16.1.0.0"/>
  <p:tag name="LASTPUBLISHED" val="C:\Users\bowersl1\Desktop\eLearning_Template.v12_RGB_234-0-42\player.html"/>
  <p:tag name="LAUNCHINNEWWINDOW" val="0"/>
  <p:tag name="PRESENTATION_PLAYLIST_COUNT" val="0"/>
  <p:tag name="PRESENTATION_PRESENTER_SLIDE_LEVEL" val="0"/>
  <p:tag name="PRESENTER_PREVIEW_MODE" val="0"/>
  <p:tag name="PRESENTER_PREVIEW_MODE_REFRESH" val="0"/>
  <p:tag name="PRESENTER_PREVIEW_START" val="1"/>
  <p:tag name="TAG_BACKING_FORM_KEY" val="269436-c:\users\bellamyv\desktop\employee engagement fundamentals 2016\engagement fundamentals draft 050416.pptx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owersl1\AppData\Local\Temp\articulate\presenter\imgtemp\GW59Zel9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9629</TotalTime>
  <Words>636</Words>
  <Application>Microsoft Office PowerPoint</Application>
  <PresentationFormat>On-screen Show (4:3)</PresentationFormat>
  <Paragraphs>225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Helvetica</vt:lpstr>
      <vt:lpstr>Wingdings</vt:lpstr>
      <vt:lpstr>Office Theme</vt:lpstr>
      <vt:lpstr>PowerPoint Presentation</vt:lpstr>
      <vt:lpstr>Cíle průzkumu</vt:lpstr>
      <vt:lpstr>Proces zaměstnaneckého průzkumu</vt:lpstr>
      <vt:lpstr>Rámec efektivity zaměstnanců</vt:lpstr>
      <vt:lpstr>Porozumění výsledkům</vt:lpstr>
      <vt:lpstr>Řízení </vt:lpstr>
      <vt:lpstr>Vytváření akčních plánů </vt:lpstr>
      <vt:lpstr>Příloha</vt:lpstr>
      <vt:lpstr>Oblasti průzkumu a otázky</vt:lpstr>
      <vt:lpstr>Oblasti průzkumu a otázky</vt:lpstr>
    </vt:vector>
  </TitlesOfParts>
  <Manager/>
  <Company>DraftFCB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Mazzei</dc:creator>
  <cp:lastModifiedBy>Palumbo, Kathleen</cp:lastModifiedBy>
  <cp:revision>836</cp:revision>
  <cp:lastPrinted>2013-11-08T14:29:41Z</cp:lastPrinted>
  <dcterms:created xsi:type="dcterms:W3CDTF">2013-11-08T14:26:32Z</dcterms:created>
  <dcterms:modified xsi:type="dcterms:W3CDTF">2019-06-17T19:31:25Z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B830EB84-DE08-4974-9B18-EA61650E414C</vt:lpwstr>
  </property>
  <property fmtid="{D5CDD505-2E9C-101B-9397-08002B2CF9AE}" pid="3" name="ArticulatePath">
    <vt:lpwstr>eLearning_Template.v6_01282014_EngageHelp</vt:lpwstr>
  </property>
  <property fmtid="{D5CDD505-2E9C-101B-9397-08002B2CF9AE}" pid="4" name="ArticulateProjectFull">
    <vt:lpwstr>C:\Users\bellamyv\Desktop\Engagement Action Planning\Engagement Action Planning.ppta</vt:lpwstr>
  </property>
  <property fmtid="{D5CDD505-2E9C-101B-9397-08002B2CF9AE}" pid="5" name="ArticulateProjectVersion">
    <vt:lpwstr>7</vt:lpwstr>
  </property>
  <property fmtid="{D5CDD505-2E9C-101B-9397-08002B2CF9AE}" pid="6" name="ArticulateUseProject">
    <vt:lpwstr>1</vt:lpwstr>
  </property>
</Properties>
</file>